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2" r:id="rId1"/>
  </p:sldMasterIdLst>
  <p:notesMasterIdLst>
    <p:notesMasterId r:id="rId8"/>
  </p:notesMasterIdLst>
  <p:handoutMasterIdLst>
    <p:handoutMasterId r:id="rId9"/>
  </p:handoutMasterIdLst>
  <p:sldIdLst>
    <p:sldId id="257" r:id="rId2"/>
    <p:sldId id="263" r:id="rId3"/>
    <p:sldId id="264" r:id="rId4"/>
    <p:sldId id="265" r:id="rId5"/>
    <p:sldId id="261" r:id="rId6"/>
    <p:sldId id="262" r:id="rId7"/>
  </p:sldIdLst>
  <p:sldSz cx="10058400" cy="7772400"/>
  <p:notesSz cx="6858000" cy="9144000"/>
  <p:defaultTextStyle>
    <a:defPPr>
      <a:defRPr lang="en-US"/>
    </a:defPPr>
    <a:lvl1pPr marL="0" algn="l" defTabSz="457146" rtl="0" eaLnBrk="1" latinLnBrk="0" hangingPunct="1">
      <a:defRPr sz="1799" kern="1200">
        <a:solidFill>
          <a:schemeClr val="tx1"/>
        </a:solidFill>
        <a:latin typeface="+mn-lt"/>
        <a:ea typeface="+mn-ea"/>
        <a:cs typeface="+mn-cs"/>
      </a:defRPr>
    </a:lvl1pPr>
    <a:lvl2pPr marL="457146" algn="l" defTabSz="457146" rtl="0" eaLnBrk="1" latinLnBrk="0" hangingPunct="1">
      <a:defRPr sz="1799" kern="1200">
        <a:solidFill>
          <a:schemeClr val="tx1"/>
        </a:solidFill>
        <a:latin typeface="+mn-lt"/>
        <a:ea typeface="+mn-ea"/>
        <a:cs typeface="+mn-cs"/>
      </a:defRPr>
    </a:lvl2pPr>
    <a:lvl3pPr marL="914294" algn="l" defTabSz="457146" rtl="0" eaLnBrk="1" latinLnBrk="0" hangingPunct="1">
      <a:defRPr sz="1799" kern="1200">
        <a:solidFill>
          <a:schemeClr val="tx1"/>
        </a:solidFill>
        <a:latin typeface="+mn-lt"/>
        <a:ea typeface="+mn-ea"/>
        <a:cs typeface="+mn-cs"/>
      </a:defRPr>
    </a:lvl3pPr>
    <a:lvl4pPr marL="1371440" algn="l" defTabSz="457146" rtl="0" eaLnBrk="1" latinLnBrk="0" hangingPunct="1">
      <a:defRPr sz="1799" kern="1200">
        <a:solidFill>
          <a:schemeClr val="tx1"/>
        </a:solidFill>
        <a:latin typeface="+mn-lt"/>
        <a:ea typeface="+mn-ea"/>
        <a:cs typeface="+mn-cs"/>
      </a:defRPr>
    </a:lvl4pPr>
    <a:lvl5pPr marL="1828586" algn="l" defTabSz="457146" rtl="0" eaLnBrk="1" latinLnBrk="0" hangingPunct="1">
      <a:defRPr sz="1799" kern="1200">
        <a:solidFill>
          <a:schemeClr val="tx1"/>
        </a:solidFill>
        <a:latin typeface="+mn-lt"/>
        <a:ea typeface="+mn-ea"/>
        <a:cs typeface="+mn-cs"/>
      </a:defRPr>
    </a:lvl5pPr>
    <a:lvl6pPr marL="2285732" algn="l" defTabSz="457146" rtl="0" eaLnBrk="1" latinLnBrk="0" hangingPunct="1">
      <a:defRPr sz="1799" kern="1200">
        <a:solidFill>
          <a:schemeClr val="tx1"/>
        </a:solidFill>
        <a:latin typeface="+mn-lt"/>
        <a:ea typeface="+mn-ea"/>
        <a:cs typeface="+mn-cs"/>
      </a:defRPr>
    </a:lvl6pPr>
    <a:lvl7pPr marL="2742880" algn="l" defTabSz="457146" rtl="0" eaLnBrk="1" latinLnBrk="0" hangingPunct="1">
      <a:defRPr sz="1799" kern="1200">
        <a:solidFill>
          <a:schemeClr val="tx1"/>
        </a:solidFill>
        <a:latin typeface="+mn-lt"/>
        <a:ea typeface="+mn-ea"/>
        <a:cs typeface="+mn-cs"/>
      </a:defRPr>
    </a:lvl7pPr>
    <a:lvl8pPr marL="3200026" algn="l" defTabSz="457146" rtl="0" eaLnBrk="1" latinLnBrk="0" hangingPunct="1">
      <a:defRPr sz="1799" kern="1200">
        <a:solidFill>
          <a:schemeClr val="tx1"/>
        </a:solidFill>
        <a:latin typeface="+mn-lt"/>
        <a:ea typeface="+mn-ea"/>
        <a:cs typeface="+mn-cs"/>
      </a:defRPr>
    </a:lvl8pPr>
    <a:lvl9pPr marL="3657172" algn="l" defTabSz="457146" rtl="0" eaLnBrk="1" latinLnBrk="0" hangingPunct="1">
      <a:defRPr sz="1799"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982"/>
    <p:restoredTop sz="94674"/>
  </p:normalViewPr>
  <p:slideViewPr>
    <p:cSldViewPr snapToGrid="0" snapToObjects="1">
      <p:cViewPr varScale="1">
        <p:scale>
          <a:sx n="111" d="100"/>
          <a:sy n="111" d="100"/>
        </p:scale>
        <p:origin x="2160" y="75"/>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FB238C2-2CDF-A24E-89DB-1C929995D64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Session Title</a:t>
            </a:r>
          </a:p>
        </p:txBody>
      </p:sp>
      <p:sp>
        <p:nvSpPr>
          <p:cNvPr id="3" name="Date Placeholder 2">
            <a:extLst>
              <a:ext uri="{FF2B5EF4-FFF2-40B4-BE49-F238E27FC236}">
                <a16:creationId xmlns:a16="http://schemas.microsoft.com/office/drawing/2014/main" id="{CA376B37-2484-804E-812B-B571F9BD829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r>
              <a:rPr lang="en-US"/>
              <a:t>DIS’20: July 6–10, 2020, Eindhoven, Netherlands</a:t>
            </a:r>
          </a:p>
        </p:txBody>
      </p:sp>
      <p:sp>
        <p:nvSpPr>
          <p:cNvPr id="4" name="Footer Placeholder 3">
            <a:extLst>
              <a:ext uri="{FF2B5EF4-FFF2-40B4-BE49-F238E27FC236}">
                <a16:creationId xmlns:a16="http://schemas.microsoft.com/office/drawing/2014/main" id="{5ABBA55E-EB14-644C-834D-7210D107298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590F30D-A1F6-F949-853B-08B37366B88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4DDAC47-7137-CF4C-8137-4E517C20967D}" type="slidenum">
              <a:rPr lang="en-US" smtClean="0"/>
              <a:t>‹#›</a:t>
            </a:fld>
            <a:endParaRPr lang="en-US"/>
          </a:p>
        </p:txBody>
      </p:sp>
    </p:spTree>
    <p:extLst>
      <p:ext uri="{BB962C8B-B14F-4D97-AF65-F5344CB8AC3E}">
        <p14:creationId xmlns:p14="http://schemas.microsoft.com/office/powerpoint/2010/main" val="3588157193"/>
      </p:ext>
    </p:extLst>
  </p:cSld>
  <p:clrMap bg1="lt1" tx1="dk1" bg2="lt2" tx2="dk2" accent1="accent1" accent2="accent2" accent3="accent3" accent4="accent4" accent5="accent5" accent6="accent6" hlink="hlink" folHlink="folHlink"/>
  <p:hf sldNum="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Session Title</a:t>
            </a: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r>
              <a:rPr lang="en-US"/>
              <a:t>DIS’20: July 6–10, 2020, Eindhoven, Netherlands</a:t>
            </a:r>
          </a:p>
        </p:txBody>
      </p:sp>
      <p:sp>
        <p:nvSpPr>
          <p:cNvPr id="4" name="Slide Image Placeholder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65593B-C6A5-1D4D-8A0A-BCE14255A895}" type="slidenum">
              <a:rPr lang="en-US" smtClean="0"/>
              <a:t>‹#›</a:t>
            </a:fld>
            <a:endParaRPr lang="en-US"/>
          </a:p>
        </p:txBody>
      </p:sp>
    </p:spTree>
    <p:extLst>
      <p:ext uri="{BB962C8B-B14F-4D97-AF65-F5344CB8AC3E}">
        <p14:creationId xmlns:p14="http://schemas.microsoft.com/office/powerpoint/2010/main" val="246286786"/>
      </p:ext>
    </p:extLst>
  </p:cSld>
  <p:clrMap bg1="lt1" tx1="dk1" bg2="lt2" tx2="dk2" accent1="accent1" accent2="accent2" accent3="accent3" accent4="accent4" accent5="accent5" accent6="accent6" hlink="hlink" folHlink="folHlink"/>
  <p:hf sldNum="0"/>
  <p:notesStyle>
    <a:lvl1pPr marL="0" algn="l" defTabSz="1018705" rtl="0" eaLnBrk="1" latinLnBrk="0" hangingPunct="1">
      <a:defRPr sz="1337" kern="1200">
        <a:solidFill>
          <a:schemeClr val="tx1"/>
        </a:solidFill>
        <a:latin typeface="+mn-lt"/>
        <a:ea typeface="+mn-ea"/>
        <a:cs typeface="+mn-cs"/>
      </a:defRPr>
    </a:lvl1pPr>
    <a:lvl2pPr marL="509352" algn="l" defTabSz="1018705" rtl="0" eaLnBrk="1" latinLnBrk="0" hangingPunct="1">
      <a:defRPr sz="1337" kern="1200">
        <a:solidFill>
          <a:schemeClr val="tx1"/>
        </a:solidFill>
        <a:latin typeface="+mn-lt"/>
        <a:ea typeface="+mn-ea"/>
        <a:cs typeface="+mn-cs"/>
      </a:defRPr>
    </a:lvl2pPr>
    <a:lvl3pPr marL="1018705" algn="l" defTabSz="1018705" rtl="0" eaLnBrk="1" latinLnBrk="0" hangingPunct="1">
      <a:defRPr sz="1337" kern="1200">
        <a:solidFill>
          <a:schemeClr val="tx1"/>
        </a:solidFill>
        <a:latin typeface="+mn-lt"/>
        <a:ea typeface="+mn-ea"/>
        <a:cs typeface="+mn-cs"/>
      </a:defRPr>
    </a:lvl3pPr>
    <a:lvl4pPr marL="1528058" algn="l" defTabSz="1018705" rtl="0" eaLnBrk="1" latinLnBrk="0" hangingPunct="1">
      <a:defRPr sz="1337" kern="1200">
        <a:solidFill>
          <a:schemeClr val="tx1"/>
        </a:solidFill>
        <a:latin typeface="+mn-lt"/>
        <a:ea typeface="+mn-ea"/>
        <a:cs typeface="+mn-cs"/>
      </a:defRPr>
    </a:lvl4pPr>
    <a:lvl5pPr marL="2037411" algn="l" defTabSz="1018705" rtl="0" eaLnBrk="1" latinLnBrk="0" hangingPunct="1">
      <a:defRPr sz="1337" kern="1200">
        <a:solidFill>
          <a:schemeClr val="tx1"/>
        </a:solidFill>
        <a:latin typeface="+mn-lt"/>
        <a:ea typeface="+mn-ea"/>
        <a:cs typeface="+mn-cs"/>
      </a:defRPr>
    </a:lvl5pPr>
    <a:lvl6pPr marL="2546764" algn="l" defTabSz="1018705" rtl="0" eaLnBrk="1" latinLnBrk="0" hangingPunct="1">
      <a:defRPr sz="1337" kern="1200">
        <a:solidFill>
          <a:schemeClr val="tx1"/>
        </a:solidFill>
        <a:latin typeface="+mn-lt"/>
        <a:ea typeface="+mn-ea"/>
        <a:cs typeface="+mn-cs"/>
      </a:defRPr>
    </a:lvl6pPr>
    <a:lvl7pPr marL="3056116" algn="l" defTabSz="1018705" rtl="0" eaLnBrk="1" latinLnBrk="0" hangingPunct="1">
      <a:defRPr sz="1337" kern="1200">
        <a:solidFill>
          <a:schemeClr val="tx1"/>
        </a:solidFill>
        <a:latin typeface="+mn-lt"/>
        <a:ea typeface="+mn-ea"/>
        <a:cs typeface="+mn-cs"/>
      </a:defRPr>
    </a:lvl7pPr>
    <a:lvl8pPr marL="3565469" algn="l" defTabSz="1018705" rtl="0" eaLnBrk="1" latinLnBrk="0" hangingPunct="1">
      <a:defRPr sz="1337" kern="1200">
        <a:solidFill>
          <a:schemeClr val="tx1"/>
        </a:solidFill>
        <a:latin typeface="+mn-lt"/>
        <a:ea typeface="+mn-ea"/>
        <a:cs typeface="+mn-cs"/>
      </a:defRPr>
    </a:lvl8pPr>
    <a:lvl9pPr marL="4074821" algn="l" defTabSz="1018705" rtl="0" eaLnBrk="1" latinLnBrk="0" hangingPunct="1">
      <a:defRPr sz="133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3994150" cy="3086100"/>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r>
              <a:rPr lang="en-US"/>
              <a:t>Session Title</a:t>
            </a:r>
          </a:p>
        </p:txBody>
      </p:sp>
      <p:sp>
        <p:nvSpPr>
          <p:cNvPr id="5" name="Date Placeholder 4"/>
          <p:cNvSpPr>
            <a:spLocks noGrp="1"/>
          </p:cNvSpPr>
          <p:nvPr>
            <p:ph type="dt" idx="1"/>
          </p:nvPr>
        </p:nvSpPr>
        <p:spPr/>
        <p:txBody>
          <a:bodyPr/>
          <a:lstStyle/>
          <a:p>
            <a:r>
              <a:rPr lang="en-US"/>
              <a:t>DIS’20: July 6–10, 2020, Eindhoven, Netherlands</a:t>
            </a:r>
          </a:p>
        </p:txBody>
      </p:sp>
      <p:sp>
        <p:nvSpPr>
          <p:cNvPr id="6" name="Footer Placeholder 5"/>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3874946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dirty="0"/>
          </a:p>
        </p:txBody>
      </p:sp>
      <p:sp>
        <p:nvSpPr>
          <p:cNvPr id="4" name="Header Placeholder 3"/>
          <p:cNvSpPr>
            <a:spLocks noGrp="1"/>
          </p:cNvSpPr>
          <p:nvPr>
            <p:ph type="hdr" sz="quarter"/>
          </p:nvPr>
        </p:nvSpPr>
        <p:spPr/>
        <p:txBody>
          <a:bodyPr/>
          <a:lstStyle/>
          <a:p>
            <a:r>
              <a:rPr lang="en-US"/>
              <a:t>Session Title</a:t>
            </a:r>
          </a:p>
        </p:txBody>
      </p:sp>
      <p:sp>
        <p:nvSpPr>
          <p:cNvPr id="5" name="Date Placeholder 4"/>
          <p:cNvSpPr>
            <a:spLocks noGrp="1"/>
          </p:cNvSpPr>
          <p:nvPr>
            <p:ph type="dt" idx="1"/>
          </p:nvPr>
        </p:nvSpPr>
        <p:spPr/>
        <p:txBody>
          <a:bodyPr/>
          <a:lstStyle/>
          <a:p>
            <a:r>
              <a:rPr lang="en-US"/>
              <a:t>DIS’20: July 6–10, 2020, Eindhoven, Netherlands</a:t>
            </a:r>
          </a:p>
        </p:txBody>
      </p:sp>
      <p:sp>
        <p:nvSpPr>
          <p:cNvPr id="6" name="Footer Placeholder 5"/>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23871071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3994150" cy="3086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r>
              <a:rPr lang="en-US"/>
              <a:t>Session Title</a:t>
            </a:r>
          </a:p>
        </p:txBody>
      </p:sp>
      <p:sp>
        <p:nvSpPr>
          <p:cNvPr id="5" name="Date Placeholder 4"/>
          <p:cNvSpPr>
            <a:spLocks noGrp="1"/>
          </p:cNvSpPr>
          <p:nvPr>
            <p:ph type="dt" idx="1"/>
          </p:nvPr>
        </p:nvSpPr>
        <p:spPr/>
        <p:txBody>
          <a:bodyPr/>
          <a:lstStyle/>
          <a:p>
            <a:r>
              <a:rPr lang="en-US"/>
              <a:t>DIS’20: July 6–10, 2020, Eindhoven, Netherlands</a:t>
            </a:r>
          </a:p>
        </p:txBody>
      </p:sp>
      <p:sp>
        <p:nvSpPr>
          <p:cNvPr id="6" name="Footer Placeholder 5"/>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12750737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1925" y="1143000"/>
            <a:ext cx="3994150" cy="3086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r>
              <a:rPr lang="en-US"/>
              <a:t>Session Title</a:t>
            </a:r>
          </a:p>
        </p:txBody>
      </p:sp>
      <p:sp>
        <p:nvSpPr>
          <p:cNvPr id="5" name="Date Placeholder 4"/>
          <p:cNvSpPr>
            <a:spLocks noGrp="1"/>
          </p:cNvSpPr>
          <p:nvPr>
            <p:ph type="dt" idx="1"/>
          </p:nvPr>
        </p:nvSpPr>
        <p:spPr/>
        <p:txBody>
          <a:bodyPr/>
          <a:lstStyle/>
          <a:p>
            <a:r>
              <a:rPr lang="en-US"/>
              <a:t>DIS’20: July 6–10, 2020, Eindhoven, Netherlands</a:t>
            </a:r>
          </a:p>
        </p:txBody>
      </p:sp>
      <p:sp>
        <p:nvSpPr>
          <p:cNvPr id="6" name="Footer Placeholder 5"/>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4075958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9496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7285651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7971801"/>
      </p:ext>
    </p:extLst>
  </p:cSld>
  <p:clrMap bg1="lt1" tx1="dk1" bg2="lt2" tx2="dk2" accent1="accent1" accent2="accent2" accent3="accent3" accent4="accent4" accent5="accent5" accent6="accent6" hlink="hlink" folHlink="folHlink"/>
  <p:sldLayoutIdLst>
    <p:sldLayoutId id="2147483673" r:id="rId1"/>
    <p:sldLayoutId id="2147483685" r:id="rId2"/>
  </p:sldLayoutIdLst>
  <p:hf sldNum="0" hdr="0" ftr="0" dt="0"/>
  <p:txStyles>
    <p:titleStyle>
      <a:lvl1pPr algn="r" defTabSz="1005864" rtl="0" eaLnBrk="1" latinLnBrk="0" hangingPunct="1">
        <a:lnSpc>
          <a:spcPct val="90000"/>
        </a:lnSpc>
        <a:spcBef>
          <a:spcPct val="0"/>
        </a:spcBef>
        <a:buNone/>
        <a:defRPr lang="en-US" sz="900" b="1" kern="1200" smtClean="0">
          <a:solidFill>
            <a:schemeClr val="tx1"/>
          </a:solidFill>
          <a:effectLst/>
          <a:latin typeface="Arial" panose="020B0604020202020204" pitchFamily="34" charset="0"/>
          <a:ea typeface="+mj-ea"/>
          <a:cs typeface="Arial" panose="020B0604020202020204" pitchFamily="34" charset="0"/>
        </a:defRPr>
      </a:lvl1pPr>
    </p:titleStyle>
    <p:bodyStyle>
      <a:lvl1pPr marL="0" indent="0" algn="l" defTabSz="1005864" rtl="0" eaLnBrk="1" latinLnBrk="0" hangingPunct="1">
        <a:lnSpc>
          <a:spcPct val="90000"/>
        </a:lnSpc>
        <a:spcBef>
          <a:spcPts val="1100"/>
        </a:spcBef>
        <a:buFont typeface="Arial" panose="020B0604020202020204" pitchFamily="34" charset="0"/>
        <a:buNone/>
        <a:defRPr lang="en-US" sz="1000" kern="1200" smtClean="0">
          <a:solidFill>
            <a:schemeClr val="tx1"/>
          </a:solidFill>
          <a:effectLst/>
          <a:latin typeface="Arial" panose="020B0604020202020204" pitchFamily="34" charset="0"/>
          <a:ea typeface="+mn-ea"/>
          <a:cs typeface="Arial" panose="020B0604020202020204" pitchFamily="34" charset="0"/>
        </a:defRPr>
      </a:lvl1pPr>
      <a:lvl2pPr marL="754398" indent="-251466" algn="l" defTabSz="1005864" rtl="0" eaLnBrk="1" latinLnBrk="0" hangingPunct="1">
        <a:lnSpc>
          <a:spcPct val="90000"/>
        </a:lnSpc>
        <a:spcBef>
          <a:spcPts val="550"/>
        </a:spcBef>
        <a:buFont typeface="Arial" panose="020B0604020202020204" pitchFamily="34" charset="0"/>
        <a:buChar char="•"/>
        <a:defRPr sz="2641" kern="1200">
          <a:solidFill>
            <a:schemeClr val="tx1"/>
          </a:solidFill>
          <a:latin typeface="+mn-lt"/>
          <a:ea typeface="+mn-ea"/>
          <a:cs typeface="+mn-cs"/>
        </a:defRPr>
      </a:lvl2pPr>
      <a:lvl3pPr marL="1257331" indent="-251466" algn="l" defTabSz="1005864"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62"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94"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126"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9058"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91"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922"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64" rtl="0" eaLnBrk="1" latinLnBrk="0" hangingPunct="1">
        <a:defRPr sz="1980" kern="1200">
          <a:solidFill>
            <a:schemeClr val="tx1"/>
          </a:solidFill>
          <a:latin typeface="+mn-lt"/>
          <a:ea typeface="+mn-ea"/>
          <a:cs typeface="+mn-cs"/>
        </a:defRPr>
      </a:lvl1pPr>
      <a:lvl2pPr marL="502932" algn="l" defTabSz="1005864" rtl="0" eaLnBrk="1" latinLnBrk="0" hangingPunct="1">
        <a:defRPr sz="1980" kern="1200">
          <a:solidFill>
            <a:schemeClr val="tx1"/>
          </a:solidFill>
          <a:latin typeface="+mn-lt"/>
          <a:ea typeface="+mn-ea"/>
          <a:cs typeface="+mn-cs"/>
        </a:defRPr>
      </a:lvl2pPr>
      <a:lvl3pPr marL="1005864" algn="l" defTabSz="1005864" rtl="0" eaLnBrk="1" latinLnBrk="0" hangingPunct="1">
        <a:defRPr sz="1980" kern="1200">
          <a:solidFill>
            <a:schemeClr val="tx1"/>
          </a:solidFill>
          <a:latin typeface="+mn-lt"/>
          <a:ea typeface="+mn-ea"/>
          <a:cs typeface="+mn-cs"/>
        </a:defRPr>
      </a:lvl3pPr>
      <a:lvl4pPr marL="1508796" algn="l" defTabSz="1005864" rtl="0" eaLnBrk="1" latinLnBrk="0" hangingPunct="1">
        <a:defRPr sz="1980" kern="1200">
          <a:solidFill>
            <a:schemeClr val="tx1"/>
          </a:solidFill>
          <a:latin typeface="+mn-lt"/>
          <a:ea typeface="+mn-ea"/>
          <a:cs typeface="+mn-cs"/>
        </a:defRPr>
      </a:lvl4pPr>
      <a:lvl5pPr marL="2011728" algn="l" defTabSz="1005864" rtl="0" eaLnBrk="1" latinLnBrk="0" hangingPunct="1">
        <a:defRPr sz="1980" kern="1200">
          <a:solidFill>
            <a:schemeClr val="tx1"/>
          </a:solidFill>
          <a:latin typeface="+mn-lt"/>
          <a:ea typeface="+mn-ea"/>
          <a:cs typeface="+mn-cs"/>
        </a:defRPr>
      </a:lvl5pPr>
      <a:lvl6pPr marL="2514660" algn="l" defTabSz="1005864" rtl="0" eaLnBrk="1" latinLnBrk="0" hangingPunct="1">
        <a:defRPr sz="1980" kern="1200">
          <a:solidFill>
            <a:schemeClr val="tx1"/>
          </a:solidFill>
          <a:latin typeface="+mn-lt"/>
          <a:ea typeface="+mn-ea"/>
          <a:cs typeface="+mn-cs"/>
        </a:defRPr>
      </a:lvl6pPr>
      <a:lvl7pPr marL="3017593" algn="l" defTabSz="1005864" rtl="0" eaLnBrk="1" latinLnBrk="0" hangingPunct="1">
        <a:defRPr sz="1980" kern="1200">
          <a:solidFill>
            <a:schemeClr val="tx1"/>
          </a:solidFill>
          <a:latin typeface="+mn-lt"/>
          <a:ea typeface="+mn-ea"/>
          <a:cs typeface="+mn-cs"/>
        </a:defRPr>
      </a:lvl7pPr>
      <a:lvl8pPr marL="3520524" algn="l" defTabSz="1005864" rtl="0" eaLnBrk="1" latinLnBrk="0" hangingPunct="1">
        <a:defRPr sz="1980" kern="1200">
          <a:solidFill>
            <a:schemeClr val="tx1"/>
          </a:solidFill>
          <a:latin typeface="+mn-lt"/>
          <a:ea typeface="+mn-ea"/>
          <a:cs typeface="+mn-cs"/>
        </a:defRPr>
      </a:lvl8pPr>
      <a:lvl9pPr marL="4023456" algn="l" defTabSz="1005864" rtl="0" eaLnBrk="1" latinLnBrk="0" hangingPunct="1">
        <a:defRPr sz="198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94" userDrawn="1">
          <p15:clr>
            <a:srgbClr val="F26B43"/>
          </p15:clr>
        </p15:guide>
        <p15:guide id="2" pos="6040" userDrawn="1">
          <p15:clr>
            <a:srgbClr val="F26B43"/>
          </p15:clr>
        </p15:guide>
        <p15:guide id="3" orient="horz" pos="573" userDrawn="1">
          <p15:clr>
            <a:srgbClr val="F26B43"/>
          </p15:clr>
        </p15:guide>
        <p15:guide id="4" orient="horz" pos="441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acm.org/publications/submissions/latex_styl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7FDA327-09D7-4B44-97BF-34088CE9BAF9}"/>
              </a:ext>
            </a:extLst>
          </p:cNvPr>
          <p:cNvSpPr>
            <a:spLocks noGrp="1"/>
          </p:cNvSpPr>
          <p:nvPr>
            <p:ph type="body" sz="quarter" idx="4294967295"/>
          </p:nvPr>
        </p:nvSpPr>
        <p:spPr>
          <a:xfrm>
            <a:off x="468312" y="2753201"/>
            <a:ext cx="9121775" cy="4257199"/>
          </a:xfrm>
          <a:prstGeom prst="rect">
            <a:avLst/>
          </a:prstGeom>
        </p:spPr>
        <p:txBody>
          <a:bodyPr wrap="none" lIns="0" tIns="0" rIns="0" bIns="0" numCol="3" spcCol="216000"/>
          <a:lstStyle/>
          <a:p>
            <a:pPr>
              <a:lnSpc>
                <a:spcPts val="1100"/>
              </a:lnSpc>
            </a:pPr>
            <a:r>
              <a:rPr lang="en-US" sz="900" b="1" kern="900" cap="all" spc="20" dirty="0">
                <a:effectLst>
                  <a:outerShdw sx="1000" sy="1000" algn="ctr" rotWithShape="0">
                    <a:srgbClr val="000000"/>
                  </a:outerShdw>
                </a:effectLst>
                <a:cs typeface="Times New Roman" panose="02020603050405020304" pitchFamily="18" charset="0"/>
              </a:rPr>
              <a:t>Abstract</a:t>
            </a:r>
          </a:p>
          <a:p>
            <a:pPr algn="just">
              <a:lnSpc>
                <a:spcPts val="1100"/>
              </a:lnSpc>
              <a:spcBef>
                <a:spcPts val="0"/>
              </a:spcBef>
              <a:spcAft>
                <a:spcPts val="600"/>
              </a:spcAft>
            </a:pPr>
            <a:r>
              <a:rPr lang="en-US" dirty="0">
                <a:latin typeface="Times New Roman" panose="02020603050405020304" pitchFamily="18" charset="0"/>
                <a:cs typeface="Times New Roman" panose="02020603050405020304" pitchFamily="18" charset="0"/>
              </a:rPr>
              <a:t>UPDATED—1 November 2020. This Pictorial template describes the formatting requirements for Pictorial submissions to SIGCHI conference proceedings and offers recommendations on writing for the worldwide SIGCHI readership. Please review this document even if you have submitted to the Pictorials track before, as some format details may have changed relative to previous years. Abstracts should be about and not longer than 150 words and are required.</a:t>
            </a:r>
          </a:p>
          <a:p>
            <a:pPr>
              <a:lnSpc>
                <a:spcPts val="1100"/>
              </a:lnSpc>
              <a:spcBef>
                <a:spcPts val="0"/>
              </a:spcBef>
              <a:spcAft>
                <a:spcPts val="600"/>
              </a:spcAft>
            </a:pPr>
            <a:r>
              <a:rPr lang="en-US" sz="900" b="1" dirty="0"/>
              <a:t>Author Keywords</a:t>
            </a:r>
            <a:br>
              <a:rPr lang="en-US" sz="1200" dirty="0">
                <a:latin typeface="Times New Roman" panose="02020603050405020304" pitchFamily="18" charset="0"/>
                <a:cs typeface="Times New Roman" panose="02020603050405020304" pitchFamily="18" charset="0"/>
              </a:rPr>
            </a:br>
            <a:r>
              <a:rPr lang="en-US" b="0" dirty="0">
                <a:latin typeface="Times New Roman" panose="02020603050405020304" pitchFamily="18" charset="0"/>
                <a:cs typeface="Times New Roman" panose="02020603050405020304" pitchFamily="18" charset="0"/>
              </a:rPr>
              <a:t>Authors’ choice; of terms; separated; by semicolons. </a:t>
            </a:r>
          </a:p>
          <a:p>
            <a:pPr>
              <a:spcBef>
                <a:spcPts val="0"/>
              </a:spcBef>
            </a:pPr>
            <a:r>
              <a:rPr lang="en-US" sz="900" b="1" dirty="0"/>
              <a:t>CSS Concepts</a:t>
            </a:r>
            <a:br>
              <a:rPr lang="en-US" sz="1200"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Human-centered </a:t>
            </a:r>
            <a:r>
              <a:rPr lang="en-US" dirty="0" err="1">
                <a:latin typeface="Times New Roman" panose="02020603050405020304" pitchFamily="18" charset="0"/>
                <a:cs typeface="Times New Roman" panose="02020603050405020304" pitchFamily="18" charset="0"/>
              </a:rPr>
              <a:t>computing~Virtual</a:t>
            </a:r>
            <a:r>
              <a:rPr lang="en-US" dirty="0">
                <a:latin typeface="Times New Roman" panose="02020603050405020304" pitchFamily="18" charset="0"/>
                <a:cs typeface="Times New Roman" panose="02020603050405020304" pitchFamily="18" charset="0"/>
              </a:rPr>
              <a:t> reality   </a:t>
            </a:r>
            <a:br>
              <a:rPr lang="en-US" dirty="0">
                <a:latin typeface="Times New Roman" panose="02020603050405020304" pitchFamily="18" charset="0"/>
                <a:cs typeface="Times New Roman" panose="02020603050405020304" pitchFamily="18" charset="0"/>
              </a:rPr>
            </a:br>
            <a:r>
              <a:rPr lang="en-US" dirty="0">
                <a:solidFill>
                  <a:srgbClr val="FF0000"/>
                </a:solidFill>
                <a:latin typeface="Times New Roman" panose="02020603050405020304" pitchFamily="18" charset="0"/>
                <a:cs typeface="Times New Roman" panose="02020603050405020304" pitchFamily="18" charset="0"/>
              </a:rPr>
              <a:t>The New ACM 2012 Classifiers must be used: </a:t>
            </a:r>
            <a:r>
              <a:rPr lang="en-US" dirty="0">
                <a:solidFill>
                  <a:srgbClr val="4173AF"/>
                </a:solidFill>
                <a:latin typeface="Times New Roman" panose="02020603050405020304" pitchFamily="18" charset="0"/>
              </a:rPr>
              <a:t>https://dl.acm.org/ccs/</a:t>
            </a:r>
            <a:r>
              <a:rPr lang="en-US" dirty="0" err="1">
                <a:solidFill>
                  <a:srgbClr val="4173AF"/>
                </a:solidFill>
                <a:latin typeface="Times New Roman" panose="02020603050405020304" pitchFamily="18" charset="0"/>
              </a:rPr>
              <a:t>ccs_flat.cfm</a:t>
            </a:r>
            <a:r>
              <a:rPr lang="en-US" dirty="0">
                <a:solidFill>
                  <a:srgbClr val="4173AF"/>
                </a:solidFill>
                <a:latin typeface="Times New Roman" panose="02020603050405020304" pitchFamily="18" charset="0"/>
              </a:rPr>
              <a:t> </a:t>
            </a:r>
          </a:p>
          <a:p>
            <a:pPr>
              <a:spcBef>
                <a:spcPts val="0"/>
              </a:spcBef>
            </a:pPr>
            <a:endParaRPr lang="en-US" sz="1200" dirty="0">
              <a:latin typeface="Times New Roman" panose="02020603050405020304" pitchFamily="18" charset="0"/>
              <a:cs typeface="Times New Roman" panose="02020603050405020304" pitchFamily="18" charset="0"/>
            </a:endParaRPr>
          </a:p>
          <a:p>
            <a:pPr>
              <a:spcBef>
                <a:spcPts val="0"/>
              </a:spcBef>
            </a:pPr>
            <a:endParaRPr lang="en-US" sz="1200" dirty="0">
              <a:latin typeface="Times New Roman" panose="02020603050405020304" pitchFamily="18" charset="0"/>
              <a:cs typeface="Times New Roman" panose="02020603050405020304" pitchFamily="18" charset="0"/>
            </a:endParaRPr>
          </a:p>
          <a:p>
            <a:pPr>
              <a:spcBef>
                <a:spcPts val="0"/>
              </a:spcBef>
            </a:pPr>
            <a:endParaRPr lang="en-US" sz="1200" dirty="0">
              <a:latin typeface="Times New Roman" panose="02020603050405020304" pitchFamily="18" charset="0"/>
              <a:cs typeface="Times New Roman" panose="02020603050405020304" pitchFamily="18" charset="0"/>
            </a:endParaRPr>
          </a:p>
          <a:p>
            <a:pPr>
              <a:spcBef>
                <a:spcPts val="0"/>
              </a:spcBef>
            </a:pPr>
            <a:endParaRPr lang="en-US" sz="1200" dirty="0">
              <a:latin typeface="Times New Roman" panose="02020603050405020304" pitchFamily="18" charset="0"/>
              <a:cs typeface="Times New Roman" panose="02020603050405020304" pitchFamily="18" charset="0"/>
            </a:endParaRPr>
          </a:p>
          <a:p>
            <a:pPr>
              <a:spcBef>
                <a:spcPts val="0"/>
              </a:spcBef>
            </a:pPr>
            <a:endParaRPr lang="en-US" sz="1200" dirty="0">
              <a:latin typeface="Times New Roman" panose="02020603050405020304" pitchFamily="18" charset="0"/>
              <a:cs typeface="Times New Roman" panose="02020603050405020304" pitchFamily="18" charset="0"/>
            </a:endParaRPr>
          </a:p>
          <a:p>
            <a:pPr>
              <a:spcBef>
                <a:spcPts val="0"/>
              </a:spcBef>
            </a:pPr>
            <a:endParaRPr lang="en-US" sz="1200" dirty="0">
              <a:latin typeface="Times New Roman" panose="02020603050405020304" pitchFamily="18" charset="0"/>
              <a:cs typeface="Times New Roman" panose="02020603050405020304" pitchFamily="18" charset="0"/>
            </a:endParaRPr>
          </a:p>
          <a:p>
            <a:pPr>
              <a:spcBef>
                <a:spcPts val="0"/>
              </a:spcBef>
            </a:pPr>
            <a:endParaRPr lang="en-US" sz="1200" dirty="0">
              <a:latin typeface="Times New Roman" panose="02020603050405020304" pitchFamily="18" charset="0"/>
              <a:cs typeface="Times New Roman" panose="02020603050405020304" pitchFamily="18" charset="0"/>
            </a:endParaRPr>
          </a:p>
          <a:p>
            <a:pPr>
              <a:spcBef>
                <a:spcPts val="0"/>
              </a:spcBef>
            </a:pPr>
            <a:endParaRPr lang="en-US" sz="1200" dirty="0">
              <a:latin typeface="Times New Roman" panose="02020603050405020304" pitchFamily="18" charset="0"/>
              <a:cs typeface="Times New Roman" panose="02020603050405020304" pitchFamily="18" charset="0"/>
            </a:endParaRPr>
          </a:p>
          <a:p>
            <a:pPr>
              <a:spcBef>
                <a:spcPts val="0"/>
              </a:spcBef>
            </a:pPr>
            <a:endParaRPr lang="en-US" sz="1200" dirty="0">
              <a:latin typeface="Times New Roman" panose="02020603050405020304" pitchFamily="18" charset="0"/>
              <a:cs typeface="Times New Roman" panose="02020603050405020304" pitchFamily="18" charset="0"/>
            </a:endParaRPr>
          </a:p>
          <a:p>
            <a:pPr>
              <a:spcBef>
                <a:spcPts val="0"/>
              </a:spcBef>
            </a:pPr>
            <a:endParaRPr lang="en-US" sz="1200" dirty="0">
              <a:latin typeface="Times New Roman" panose="02020603050405020304" pitchFamily="18" charset="0"/>
              <a:cs typeface="Times New Roman" panose="02020603050405020304" pitchFamily="18" charset="0"/>
            </a:endParaRPr>
          </a:p>
          <a:p>
            <a:pPr>
              <a:spcBef>
                <a:spcPts val="0"/>
              </a:spcBef>
            </a:pPr>
            <a:endParaRPr lang="en-US" sz="1200" dirty="0">
              <a:latin typeface="Times New Roman" panose="02020603050405020304" pitchFamily="18" charset="0"/>
              <a:cs typeface="Times New Roman" panose="02020603050405020304" pitchFamily="18" charset="0"/>
            </a:endParaRPr>
          </a:p>
          <a:p>
            <a:pPr algn="just">
              <a:spcBef>
                <a:spcPts val="600"/>
              </a:spcBef>
            </a:pPr>
            <a:r>
              <a:rPr lang="en-US" sz="900" b="1" kern="900" cap="all" spc="20" dirty="0">
                <a:effectLst>
                  <a:outerShdw sx="1000" sy="1000" algn="ctr" rotWithShape="0">
                    <a:srgbClr val="000000"/>
                  </a:outerShdw>
                </a:effectLst>
                <a:ea typeface="Times New Roman" panose="02020603050405020304" pitchFamily="18" charset="0"/>
                <a:cs typeface="Times New Roman" panose="02020603050405020304" pitchFamily="18" charset="0"/>
              </a:rPr>
              <a:t>INTRODUCTION</a:t>
            </a:r>
            <a:endParaRPr lang="sv-SE" sz="900" b="1" kern="900" cap="all" spc="20" dirty="0">
              <a:effectLst>
                <a:outerShdw sx="1000" sy="1000" algn="ctr" rotWithShape="0">
                  <a:srgbClr val="000000"/>
                </a:outerShdw>
              </a:effectLst>
              <a:ea typeface="Times New Roman" panose="02020603050405020304" pitchFamily="18" charset="0"/>
              <a:cs typeface="Times New Roman" panose="02020603050405020304" pitchFamily="18" charset="0"/>
            </a:endParaRPr>
          </a:p>
          <a:p>
            <a:pPr algn="just">
              <a:lnSpc>
                <a:spcPts val="1100"/>
              </a:lnSpc>
              <a:spcBef>
                <a:spcPts val="0"/>
              </a:spcBef>
              <a:spcAft>
                <a:spcPts val="600"/>
              </a:spcAft>
            </a:pPr>
            <a:r>
              <a:rPr lang="en-US" dirty="0">
                <a:latin typeface="Times New Roman" panose="02020603050405020304" pitchFamily="18" charset="0"/>
                <a:ea typeface="Times New Roman" panose="02020603050405020304" pitchFamily="18" charset="0"/>
              </a:rPr>
              <a:t>Pictorials must be submitted using one of the provided templates. We strongly advise you to use the </a:t>
            </a:r>
            <a:r>
              <a:rPr lang="en-US" i="1" dirty="0">
                <a:latin typeface="Times New Roman" panose="02020603050405020304" pitchFamily="18" charset="0"/>
                <a:ea typeface="Times New Roman" panose="02020603050405020304" pitchFamily="18" charset="0"/>
              </a:rPr>
              <a:t>InDesign</a:t>
            </a:r>
            <a:r>
              <a:rPr lang="en-US" dirty="0">
                <a:latin typeface="Times New Roman" panose="02020603050405020304" pitchFamily="18" charset="0"/>
                <a:ea typeface="Times New Roman" panose="02020603050405020304" pitchFamily="18" charset="0"/>
              </a:rPr>
              <a:t> template to compose your Pictorial. If you do not have access to </a:t>
            </a:r>
            <a:r>
              <a:rPr lang="en-US" i="1" dirty="0">
                <a:latin typeface="Times New Roman" panose="02020603050405020304" pitchFamily="18" charset="0"/>
                <a:ea typeface="Times New Roman" panose="02020603050405020304" pitchFamily="18" charset="0"/>
              </a:rPr>
              <a:t>InDesign</a:t>
            </a:r>
            <a:r>
              <a:rPr lang="en-US" dirty="0">
                <a:latin typeface="Times New Roman" panose="02020603050405020304" pitchFamily="18" charset="0"/>
                <a:ea typeface="Times New Roman" panose="02020603050405020304" pitchFamily="18" charset="0"/>
              </a:rPr>
              <a:t>, please use the </a:t>
            </a:r>
            <a:r>
              <a:rPr lang="en-US" i="1" dirty="0">
                <a:latin typeface="Times New Roman" panose="02020603050405020304" pitchFamily="18" charset="0"/>
                <a:ea typeface="Times New Roman" panose="02020603050405020304" pitchFamily="18" charset="0"/>
              </a:rPr>
              <a:t>MS</a:t>
            </a:r>
            <a:r>
              <a:rPr lang="en-US" dirty="0">
                <a:latin typeface="Times New Roman" panose="02020603050405020304" pitchFamily="18" charset="0"/>
                <a:ea typeface="Times New Roman" panose="02020603050405020304" pitchFamily="18" charset="0"/>
              </a:rPr>
              <a:t> </a:t>
            </a:r>
            <a:r>
              <a:rPr lang="en-US" i="1" dirty="0">
                <a:latin typeface="Times New Roman" panose="02020603050405020304" pitchFamily="18" charset="0"/>
                <a:ea typeface="Times New Roman" panose="02020603050405020304" pitchFamily="18" charset="0"/>
              </a:rPr>
              <a:t>Word</a:t>
            </a:r>
            <a:r>
              <a:rPr lang="en-US" dirty="0">
                <a:latin typeface="Times New Roman" panose="02020603050405020304" pitchFamily="18" charset="0"/>
                <a:ea typeface="Times New Roman" panose="02020603050405020304" pitchFamily="18" charset="0"/>
              </a:rPr>
              <a:t> or </a:t>
            </a:r>
            <a:r>
              <a:rPr lang="en-US" i="1" dirty="0">
                <a:latin typeface="Times New Roman" panose="02020603050405020304" pitchFamily="18" charset="0"/>
                <a:ea typeface="Times New Roman" panose="02020603050405020304" pitchFamily="18" charset="0"/>
              </a:rPr>
              <a:t>PowerPoint</a:t>
            </a:r>
            <a:r>
              <a:rPr lang="en-US" dirty="0">
                <a:latin typeface="Times New Roman" panose="02020603050405020304" pitchFamily="18" charset="0"/>
                <a:ea typeface="Times New Roman" panose="02020603050405020304" pitchFamily="18" charset="0"/>
              </a:rPr>
              <a:t> template.</a:t>
            </a:r>
            <a:endParaRPr lang="sv-SE" dirty="0">
              <a:latin typeface="Times New Roman" panose="02020603050405020304" pitchFamily="18" charset="0"/>
              <a:ea typeface="Times New Roman" panose="02020603050405020304" pitchFamily="18" charset="0"/>
            </a:endParaRPr>
          </a:p>
          <a:p>
            <a:pPr algn="just">
              <a:lnSpc>
                <a:spcPts val="1100"/>
              </a:lnSpc>
              <a:spcBef>
                <a:spcPts val="0"/>
              </a:spcBef>
              <a:spcAft>
                <a:spcPts val="600"/>
              </a:spcAft>
            </a:pPr>
            <a:r>
              <a:rPr lang="en-US" dirty="0">
                <a:latin typeface="Times New Roman" panose="02020603050405020304" pitchFamily="18" charset="0"/>
                <a:ea typeface="Times New Roman" panose="02020603050405020304" pitchFamily="18" charset="0"/>
              </a:rPr>
              <a:t>The Pictorials format encourages and supports authors creative use with the templates but also asks authors to prepare their submissions following some simple guidelines provided in this document.  </a:t>
            </a:r>
            <a:endParaRPr lang="sv-SE" dirty="0">
              <a:latin typeface="Times New Roman" panose="02020603050405020304" pitchFamily="18" charset="0"/>
              <a:ea typeface="Times New Roman" panose="02020603050405020304" pitchFamily="18" charset="0"/>
            </a:endParaRPr>
          </a:p>
          <a:p>
            <a:pPr algn="just">
              <a:spcBef>
                <a:spcPts val="0"/>
              </a:spcBef>
              <a:spcAft>
                <a:spcPts val="200"/>
              </a:spcAft>
            </a:pPr>
            <a:r>
              <a:rPr lang="en-US" sz="900" b="1" kern="1600" spc="20" dirty="0">
                <a:cs typeface="Times New Roman" panose="02020603050405020304" pitchFamily="18" charset="0"/>
              </a:rPr>
              <a:t>Typeset and Text</a:t>
            </a:r>
            <a:endParaRPr lang="sv-SE" sz="900" b="1" kern="1600" spc="20" dirty="0">
              <a:cs typeface="Times New Roman" panose="02020603050405020304" pitchFamily="18" charset="0"/>
            </a:endParaRPr>
          </a:p>
          <a:p>
            <a:pPr algn="just">
              <a:lnSpc>
                <a:spcPts val="1100"/>
              </a:lnSpc>
              <a:spcBef>
                <a:spcPts val="0"/>
              </a:spcBef>
              <a:spcAft>
                <a:spcPts val="600"/>
              </a:spcAft>
            </a:pPr>
            <a:r>
              <a:rPr lang="en-US" dirty="0">
                <a:latin typeface="Times New Roman" panose="02020603050405020304" pitchFamily="18" charset="0"/>
              </a:rPr>
              <a:t>The styles used in this document are default styles reflecting ACM and its other formats templates. However, the Pictorials track encourages and supports authors’ creativity and design choices. Authors can change the fonts and formatting styles used; however, they need to ensure they hold the rights for or licensing to use them. If different fonts are used authors should generally aim to match the font sizes to the SIGCHI conventions as displayed in this document.</a:t>
            </a:r>
            <a:endParaRPr lang="sv-SE" dirty="0">
              <a:latin typeface="Times New Roman" panose="02020603050405020304" pitchFamily="18" charset="0"/>
            </a:endParaRPr>
          </a:p>
          <a:p>
            <a:pPr algn="just">
              <a:spcBef>
                <a:spcPts val="0"/>
              </a:spcBef>
              <a:spcAft>
                <a:spcPts val="200"/>
              </a:spcAft>
            </a:pPr>
            <a:r>
              <a:rPr lang="en-US" sz="900" b="1" kern="1600" spc="20" dirty="0">
                <a:cs typeface="Times New Roman" panose="02020603050405020304" pitchFamily="18" charset="0"/>
              </a:rPr>
              <a:t>Page Size and Margins</a:t>
            </a:r>
            <a:endParaRPr lang="sv-SE" sz="900" b="1" kern="1600" spc="20" dirty="0">
              <a:cs typeface="Times New Roman" panose="02020603050405020304" pitchFamily="18" charset="0"/>
            </a:endParaRPr>
          </a:p>
          <a:p>
            <a:pPr algn="just">
              <a:lnSpc>
                <a:spcPts val="1100"/>
              </a:lnSpc>
              <a:spcBef>
                <a:spcPts val="0"/>
              </a:spcBef>
              <a:spcAft>
                <a:spcPts val="600"/>
              </a:spcAft>
            </a:pPr>
            <a:r>
              <a:rPr lang="en-US" dirty="0">
                <a:latin typeface="Times New Roman" panose="02020603050405020304" pitchFamily="18" charset="0"/>
                <a:ea typeface="Times New Roman" panose="02020603050405020304" pitchFamily="18" charset="0"/>
              </a:rPr>
              <a:t>Make sure your document and PDF are US letter (not A4) and set and readable in landscape format. On each page your text material should fit within a rectangular area with the following margins: Top: 2.54 cm (1 in), Bottom: 2.1 cm (0.83 in), Left and Right: 1.3 cm (0,51 in). You can also keep your visual content within this rectangular area but you can also break out of it if you find that your visual content and layout work better that way (see page 5 &amp; 6). </a:t>
            </a:r>
            <a:endParaRPr lang="sv-SE" dirty="0">
              <a:latin typeface="Times New Roman" panose="02020603050405020304" pitchFamily="18" charset="0"/>
              <a:ea typeface="Times New Roman" panose="02020603050405020304" pitchFamily="18" charset="0"/>
            </a:endParaRPr>
          </a:p>
          <a:p>
            <a:pPr algn="just">
              <a:spcBef>
                <a:spcPts val="0"/>
              </a:spcBef>
              <a:spcAft>
                <a:spcPts val="200"/>
              </a:spcAft>
            </a:pPr>
            <a:r>
              <a:rPr lang="en-US" sz="900" b="1" kern="1600" dirty="0">
                <a:cs typeface="Times New Roman" panose="02020603050405020304" pitchFamily="18" charset="0"/>
              </a:rPr>
              <a:t>Page Numbering, Headers and Footers</a:t>
            </a:r>
            <a:endParaRPr lang="sv-SE" sz="900" b="1" kern="1600" dirty="0">
              <a:cs typeface="Times New Roman" panose="02020603050405020304" pitchFamily="18" charset="0"/>
            </a:endParaRPr>
          </a:p>
          <a:p>
            <a:pPr algn="just">
              <a:lnSpc>
                <a:spcPts val="1100"/>
              </a:lnSpc>
              <a:spcBef>
                <a:spcPts val="0"/>
              </a:spcBef>
              <a:spcAft>
                <a:spcPts val="600"/>
              </a:spcAft>
            </a:pPr>
            <a:r>
              <a:rPr lang="en-US" dirty="0">
                <a:latin typeface="Times New Roman" panose="02020603050405020304" pitchFamily="18" charset="0"/>
              </a:rPr>
              <a:t>Please be aware that if accepted, a header and footer as shown on page 5 and 6 with conference and session information as well as page numbers in black type will later be added by Sheridan (the publishers) on your camera-ready PDF submission as these are all assembled.  This information needs to be legible at least on the first page of the submission. </a:t>
            </a:r>
            <a:endParaRPr lang="sv-SE" dirty="0">
              <a:latin typeface="Times New Roman" panose="02020603050405020304" pitchFamily="18" charset="0"/>
            </a:endParaRPr>
          </a:p>
          <a:p>
            <a:pPr algn="just">
              <a:lnSpc>
                <a:spcPts val="1100"/>
              </a:lnSpc>
              <a:spcBef>
                <a:spcPts val="0"/>
              </a:spcBef>
              <a:spcAft>
                <a:spcPts val="600"/>
              </a:spcAft>
            </a:pPr>
            <a:r>
              <a:rPr lang="en-US" dirty="0">
                <a:latin typeface="Times New Roman" panose="02020603050405020304" pitchFamily="18" charset="0"/>
              </a:rPr>
              <a:t>Initial submissions may include header or footer information and page numbers. Your final camera-ready submission should be cleared of conference information or page numbers in header and footer. </a:t>
            </a:r>
            <a:endParaRPr lang="sv-SE" dirty="0">
              <a:latin typeface="Times New Roman" panose="02020603050405020304" pitchFamily="18" charset="0"/>
            </a:endParaRPr>
          </a:p>
          <a:p>
            <a:pPr algn="just">
              <a:spcBef>
                <a:spcPts val="0"/>
              </a:spcBef>
              <a:spcAft>
                <a:spcPts val="200"/>
              </a:spcAft>
            </a:pPr>
            <a:r>
              <a:rPr lang="en-US" sz="900" b="1" kern="1600" spc="20" dirty="0">
                <a:cs typeface="Times New Roman" panose="02020603050405020304" pitchFamily="18" charset="0"/>
              </a:rPr>
              <a:t>Page Length</a:t>
            </a:r>
            <a:endParaRPr lang="sv-SE" sz="900" b="1" kern="1600" spc="20" dirty="0">
              <a:cs typeface="Times New Roman" panose="02020603050405020304" pitchFamily="18" charset="0"/>
            </a:endParaRPr>
          </a:p>
          <a:p>
            <a:pPr algn="just">
              <a:spcBef>
                <a:spcPts val="0"/>
              </a:spcBef>
              <a:spcAft>
                <a:spcPts val="600"/>
              </a:spcAft>
            </a:pPr>
            <a:r>
              <a:rPr lang="en-US" dirty="0">
                <a:latin typeface="Times New Roman" panose="02020603050405020304" pitchFamily="18" charset="0"/>
                <a:ea typeface="Times New Roman" panose="02020603050405020304" pitchFamily="18" charset="0"/>
              </a:rPr>
              <a:t>Pictorials cannot exceed 12 pages, excluding references.</a:t>
            </a:r>
            <a:endParaRPr lang="sv-SE" dirty="0">
              <a:latin typeface="Times New Roman" panose="02020603050405020304" pitchFamily="18" charset="0"/>
              <a:ea typeface="Times New Roman" panose="02020603050405020304" pitchFamily="18" charset="0"/>
            </a:endParaRPr>
          </a:p>
          <a:p>
            <a:pPr algn="just">
              <a:spcBef>
                <a:spcPts val="0"/>
              </a:spcBef>
              <a:spcAft>
                <a:spcPts val="200"/>
              </a:spcAft>
            </a:pPr>
            <a:r>
              <a:rPr lang="en-US" sz="900" b="1" kern="1600" spc="20" dirty="0">
                <a:cs typeface="Times New Roman" panose="02020603050405020304" pitchFamily="18" charset="0"/>
              </a:rPr>
              <a:t>File Size</a:t>
            </a:r>
            <a:endParaRPr lang="sv-SE" sz="900" b="1" kern="1600" spc="20" dirty="0">
              <a:cs typeface="Times New Roman" panose="02020603050405020304" pitchFamily="18" charset="0"/>
            </a:endParaRPr>
          </a:p>
          <a:p>
            <a:pPr algn="just">
              <a:lnSpc>
                <a:spcPts val="1100"/>
              </a:lnSpc>
              <a:spcBef>
                <a:spcPts val="0"/>
              </a:spcBef>
              <a:spcAft>
                <a:spcPts val="600"/>
              </a:spcAft>
            </a:pPr>
            <a:r>
              <a:rPr lang="en-US" dirty="0">
                <a:latin typeface="Times New Roman" panose="02020603050405020304" pitchFamily="18" charset="0"/>
                <a:ea typeface="Times New Roman" panose="02020603050405020304" pitchFamily="18" charset="0"/>
              </a:rPr>
              <a:t>PCS allows file sizes up to 150 MB, but we suggest that you keep reviewers in mind and experiment with lower resolution to make the submission considerably smaller.</a:t>
            </a:r>
            <a:endParaRPr lang="sv-SE" dirty="0">
              <a:latin typeface="Times New Roman" panose="02020603050405020304" pitchFamily="18" charset="0"/>
              <a:ea typeface="Times New Roman" panose="02020603050405020304" pitchFamily="18" charset="0"/>
            </a:endParaRPr>
          </a:p>
          <a:p>
            <a:pPr algn="just">
              <a:spcBef>
                <a:spcPts val="0"/>
              </a:spcBef>
              <a:spcAft>
                <a:spcPts val="200"/>
              </a:spcAft>
            </a:pPr>
            <a:r>
              <a:rPr lang="en-US" sz="900" b="1" kern="1600" spc="20" dirty="0">
                <a:cs typeface="Times New Roman" panose="02020603050405020304" pitchFamily="18" charset="0"/>
              </a:rPr>
              <a:t>Inserting Images </a:t>
            </a:r>
            <a:endParaRPr lang="sv-SE" sz="900" b="1" kern="1600" spc="20" dirty="0">
              <a:cs typeface="Times New Roman" panose="02020603050405020304" pitchFamily="18" charset="0"/>
            </a:endParaRPr>
          </a:p>
          <a:p>
            <a:pPr algn="just">
              <a:lnSpc>
                <a:spcPts val="1100"/>
              </a:lnSpc>
              <a:spcBef>
                <a:spcPts val="0"/>
              </a:spcBef>
              <a:spcAft>
                <a:spcPts val="600"/>
              </a:spcAft>
            </a:pPr>
            <a:r>
              <a:rPr lang="en-US" dirty="0">
                <a:latin typeface="Times New Roman" panose="02020603050405020304" pitchFamily="18" charset="0"/>
                <a:ea typeface="Times New Roman" panose="02020603050405020304" pitchFamily="18" charset="0"/>
              </a:rPr>
              <a:t>We recommend authors use an image editing tool to resize the image at the appropriate printing resolution (usually 300 dpi), and then insert the images. This is to minimize extra-large file sizes problem in MS Word when using Insert | Picture | From File. Specifically, MS Word occasionally generates larger-than-necessary PDF</a:t>
            </a:r>
            <a:endParaRPr lang="en-US" dirty="0">
              <a:latin typeface="Times New Roman" panose="02020603050405020304" pitchFamily="18" charset="0"/>
              <a:cs typeface="Times New Roman" panose="02020603050405020304" pitchFamily="18" charset="0"/>
            </a:endParaRPr>
          </a:p>
        </p:txBody>
      </p:sp>
      <p:graphicFrame>
        <p:nvGraphicFramePr>
          <p:cNvPr id="8" name="Table 7">
            <a:extLst>
              <a:ext uri="{FF2B5EF4-FFF2-40B4-BE49-F238E27FC236}">
                <a16:creationId xmlns:a16="http://schemas.microsoft.com/office/drawing/2014/main" id="{3BFC1800-125A-6F44-8C10-B7B93A241763}"/>
              </a:ext>
            </a:extLst>
          </p:cNvPr>
          <p:cNvGraphicFramePr>
            <a:graphicFrameLocks noGrp="1"/>
          </p:cNvGraphicFramePr>
          <p:nvPr>
            <p:extLst>
              <p:ext uri="{D42A27DB-BD31-4B8C-83A1-F6EECF244321}">
                <p14:modId xmlns:p14="http://schemas.microsoft.com/office/powerpoint/2010/main" val="2039441922"/>
              </p:ext>
            </p:extLst>
          </p:nvPr>
        </p:nvGraphicFramePr>
        <p:xfrm>
          <a:off x="468000" y="1636365"/>
          <a:ext cx="9111943" cy="831723"/>
        </p:xfrm>
        <a:graphic>
          <a:graphicData uri="http://schemas.openxmlformats.org/drawingml/2006/table">
            <a:tbl>
              <a:tblPr>
                <a:tableStyleId>{5C22544A-7EE6-4342-B048-85BDC9FD1C3A}</a:tableStyleId>
              </a:tblPr>
              <a:tblGrid>
                <a:gridCol w="3037922">
                  <a:extLst>
                    <a:ext uri="{9D8B030D-6E8A-4147-A177-3AD203B41FA5}">
                      <a16:colId xmlns:a16="http://schemas.microsoft.com/office/drawing/2014/main" val="846368186"/>
                    </a:ext>
                  </a:extLst>
                </a:gridCol>
                <a:gridCol w="3037922">
                  <a:extLst>
                    <a:ext uri="{9D8B030D-6E8A-4147-A177-3AD203B41FA5}">
                      <a16:colId xmlns:a16="http://schemas.microsoft.com/office/drawing/2014/main" val="1609440140"/>
                    </a:ext>
                  </a:extLst>
                </a:gridCol>
                <a:gridCol w="3036099">
                  <a:extLst>
                    <a:ext uri="{9D8B030D-6E8A-4147-A177-3AD203B41FA5}">
                      <a16:colId xmlns:a16="http://schemas.microsoft.com/office/drawing/2014/main" val="63162205"/>
                    </a:ext>
                  </a:extLst>
                </a:gridCol>
              </a:tblGrid>
              <a:tr h="831723">
                <a:tc>
                  <a:txBody>
                    <a:bodyPr/>
                    <a:lstStyle/>
                    <a:p>
                      <a:pPr marL="0" marR="0" algn="ctr">
                        <a:spcBef>
                          <a:spcPts val="0"/>
                        </a:spcBef>
                        <a:spcAft>
                          <a:spcPts val="0"/>
                        </a:spcAft>
                      </a:pPr>
                      <a:r>
                        <a:rPr lang="en-US" sz="1200" b="1" dirty="0">
                          <a:ln>
                            <a:noFill/>
                          </a:ln>
                          <a:solidFill>
                            <a:schemeClr val="tx1"/>
                          </a:solidFill>
                          <a:effectLst/>
                          <a:latin typeface="Times New Roman" panose="02020603050405020304" pitchFamily="18" charset="0"/>
                          <a:cs typeface="Times New Roman" panose="02020603050405020304" pitchFamily="18" charset="0"/>
                        </a:rPr>
                        <a:t>Leave Authors Anonymous</a:t>
                      </a:r>
                    </a:p>
                    <a:p>
                      <a:pPr marL="0" marR="0" algn="ctr">
                        <a:spcBef>
                          <a:spcPts val="0"/>
                        </a:spcBef>
                        <a:spcAft>
                          <a:spcPts val="0"/>
                        </a:spcAft>
                      </a:pPr>
                      <a:r>
                        <a:rPr lang="en-US" sz="1200" dirty="0">
                          <a:ln>
                            <a:noFill/>
                          </a:ln>
                          <a:solidFill>
                            <a:schemeClr val="tx1"/>
                          </a:solidFill>
                          <a:effectLst/>
                          <a:latin typeface="Times New Roman" panose="02020603050405020304" pitchFamily="18" charset="0"/>
                          <a:cs typeface="Times New Roman" panose="02020603050405020304" pitchFamily="18" charset="0"/>
                        </a:rPr>
                        <a:t>for initial Submission</a:t>
                      </a:r>
                    </a:p>
                    <a:p>
                      <a:pPr marL="0" marR="0" algn="ctr">
                        <a:spcBef>
                          <a:spcPts val="0"/>
                        </a:spcBef>
                        <a:spcAft>
                          <a:spcPts val="0"/>
                        </a:spcAft>
                      </a:pPr>
                      <a:r>
                        <a:rPr lang="en-US" sz="1200" dirty="0">
                          <a:ln>
                            <a:noFill/>
                          </a:ln>
                          <a:solidFill>
                            <a:schemeClr val="tx1"/>
                          </a:solidFill>
                          <a:effectLst/>
                          <a:latin typeface="Times New Roman" panose="02020603050405020304" pitchFamily="18" charset="0"/>
                          <a:cs typeface="Times New Roman" panose="02020603050405020304" pitchFamily="18" charset="0"/>
                        </a:rPr>
                        <a:t>City, Country</a:t>
                      </a:r>
                    </a:p>
                    <a:p>
                      <a:pPr marL="0" marR="0" algn="ctr">
                        <a:spcBef>
                          <a:spcPts val="0"/>
                        </a:spcBef>
                        <a:spcAft>
                          <a:spcPts val="0"/>
                        </a:spcAft>
                      </a:pPr>
                      <a:r>
                        <a:rPr lang="en-US" sz="1200" dirty="0">
                          <a:ln>
                            <a:noFill/>
                          </a:ln>
                          <a:solidFill>
                            <a:schemeClr val="tx1"/>
                          </a:solidFill>
                          <a:effectLst/>
                          <a:latin typeface="Times New Roman" panose="02020603050405020304" pitchFamily="18" charset="0"/>
                          <a:cs typeface="Times New Roman" panose="02020603050405020304" pitchFamily="18" charset="0"/>
                        </a:rPr>
                        <a:t>e-mail address</a:t>
                      </a:r>
                      <a:endParaRPr lang="en-US" sz="120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oFill/>
                  </a:tcPr>
                </a:tc>
                <a:tc>
                  <a:txBody>
                    <a:bodyPr/>
                    <a:lstStyle/>
                    <a:p>
                      <a:pPr marL="0" marR="0" algn="ctr">
                        <a:spcBef>
                          <a:spcPts val="0"/>
                        </a:spcBef>
                        <a:spcAft>
                          <a:spcPts val="0"/>
                        </a:spcAft>
                      </a:pPr>
                      <a:r>
                        <a:rPr lang="en-US" sz="1200" b="1" dirty="0">
                          <a:ln>
                            <a:noFill/>
                          </a:ln>
                          <a:solidFill>
                            <a:schemeClr val="tx1"/>
                          </a:solidFill>
                          <a:effectLst/>
                          <a:latin typeface="Times New Roman" panose="02020603050405020304" pitchFamily="18" charset="0"/>
                          <a:cs typeface="Times New Roman" panose="02020603050405020304" pitchFamily="18" charset="0"/>
                        </a:rPr>
                        <a:t>2nd Author Name </a:t>
                      </a:r>
                    </a:p>
                    <a:p>
                      <a:pPr marL="0" marR="0" algn="ctr">
                        <a:spcBef>
                          <a:spcPts val="0"/>
                        </a:spcBef>
                        <a:spcAft>
                          <a:spcPts val="0"/>
                        </a:spcAft>
                      </a:pPr>
                      <a:r>
                        <a:rPr lang="en-US" sz="1200" dirty="0">
                          <a:ln>
                            <a:noFill/>
                          </a:ln>
                          <a:solidFill>
                            <a:schemeClr val="tx1"/>
                          </a:solidFill>
                          <a:effectLst/>
                          <a:latin typeface="Times New Roman" panose="02020603050405020304" pitchFamily="18" charset="0"/>
                          <a:cs typeface="Times New Roman" panose="02020603050405020304" pitchFamily="18" charset="0"/>
                        </a:rPr>
                        <a:t>Affiliation</a:t>
                      </a:r>
                    </a:p>
                    <a:p>
                      <a:pPr marL="0" marR="0" algn="ctr">
                        <a:spcBef>
                          <a:spcPts val="0"/>
                        </a:spcBef>
                        <a:spcAft>
                          <a:spcPts val="0"/>
                        </a:spcAft>
                      </a:pPr>
                      <a:r>
                        <a:rPr lang="en-US" sz="1200" dirty="0">
                          <a:ln>
                            <a:noFill/>
                          </a:ln>
                          <a:solidFill>
                            <a:schemeClr val="tx1"/>
                          </a:solidFill>
                          <a:effectLst/>
                          <a:latin typeface="Times New Roman" panose="02020603050405020304" pitchFamily="18" charset="0"/>
                          <a:cs typeface="Times New Roman" panose="02020603050405020304" pitchFamily="18" charset="0"/>
                        </a:rPr>
                        <a:t>City, Country</a:t>
                      </a:r>
                    </a:p>
                    <a:p>
                      <a:pPr marL="0" marR="0" algn="ctr">
                        <a:spcBef>
                          <a:spcPts val="0"/>
                        </a:spcBef>
                        <a:spcAft>
                          <a:spcPts val="0"/>
                        </a:spcAft>
                      </a:pPr>
                      <a:r>
                        <a:rPr lang="en-US" sz="1200" dirty="0">
                          <a:ln>
                            <a:noFill/>
                          </a:ln>
                          <a:solidFill>
                            <a:schemeClr val="tx1"/>
                          </a:solidFill>
                          <a:effectLst/>
                          <a:latin typeface="Times New Roman" panose="02020603050405020304" pitchFamily="18" charset="0"/>
                          <a:cs typeface="Times New Roman" panose="02020603050405020304" pitchFamily="18" charset="0"/>
                        </a:rPr>
                        <a:t>e-mail address</a:t>
                      </a:r>
                      <a:endParaRPr lang="en-US" sz="120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oFill/>
                  </a:tcPr>
                </a:tc>
                <a:tc>
                  <a:txBody>
                    <a:bodyPr/>
                    <a:lstStyle/>
                    <a:p>
                      <a:pPr marL="0" marR="0" algn="ctr">
                        <a:spcBef>
                          <a:spcPts val="0"/>
                        </a:spcBef>
                        <a:spcAft>
                          <a:spcPts val="0"/>
                        </a:spcAft>
                      </a:pPr>
                      <a:r>
                        <a:rPr lang="en-US" sz="1200" b="1" dirty="0">
                          <a:ln>
                            <a:noFill/>
                          </a:ln>
                          <a:solidFill>
                            <a:schemeClr val="tx1"/>
                          </a:solidFill>
                          <a:effectLst/>
                          <a:latin typeface="Times New Roman" panose="02020603050405020304" pitchFamily="18" charset="0"/>
                          <a:cs typeface="Times New Roman" panose="02020603050405020304" pitchFamily="18" charset="0"/>
                        </a:rPr>
                        <a:t>3rd Author Name </a:t>
                      </a:r>
                    </a:p>
                    <a:p>
                      <a:pPr marL="0" marR="0" algn="ctr">
                        <a:spcBef>
                          <a:spcPts val="0"/>
                        </a:spcBef>
                        <a:spcAft>
                          <a:spcPts val="0"/>
                        </a:spcAft>
                      </a:pPr>
                      <a:r>
                        <a:rPr lang="en-US" sz="1200" dirty="0">
                          <a:ln>
                            <a:noFill/>
                          </a:ln>
                          <a:solidFill>
                            <a:schemeClr val="tx1"/>
                          </a:solidFill>
                          <a:effectLst/>
                          <a:latin typeface="Times New Roman" panose="02020603050405020304" pitchFamily="18" charset="0"/>
                          <a:cs typeface="Times New Roman" panose="02020603050405020304" pitchFamily="18" charset="0"/>
                        </a:rPr>
                        <a:t>Affiliation</a:t>
                      </a:r>
                    </a:p>
                    <a:p>
                      <a:pPr marL="0" marR="0" algn="ctr">
                        <a:spcBef>
                          <a:spcPts val="0"/>
                        </a:spcBef>
                        <a:spcAft>
                          <a:spcPts val="0"/>
                        </a:spcAft>
                      </a:pPr>
                      <a:r>
                        <a:rPr lang="en-US" sz="1200" dirty="0">
                          <a:ln>
                            <a:noFill/>
                          </a:ln>
                          <a:solidFill>
                            <a:schemeClr val="tx1"/>
                          </a:solidFill>
                          <a:effectLst/>
                          <a:latin typeface="Times New Roman" panose="02020603050405020304" pitchFamily="18" charset="0"/>
                          <a:cs typeface="Times New Roman" panose="02020603050405020304" pitchFamily="18" charset="0"/>
                        </a:rPr>
                        <a:t>City, Country</a:t>
                      </a:r>
                    </a:p>
                    <a:p>
                      <a:pPr marL="0" marR="0" algn="ctr">
                        <a:spcBef>
                          <a:spcPts val="0"/>
                        </a:spcBef>
                        <a:spcAft>
                          <a:spcPts val="0"/>
                        </a:spcAft>
                      </a:pPr>
                      <a:r>
                        <a:rPr lang="en-US" sz="1200" dirty="0">
                          <a:ln>
                            <a:noFill/>
                          </a:ln>
                          <a:solidFill>
                            <a:schemeClr val="tx1"/>
                          </a:solidFill>
                          <a:effectLst/>
                          <a:latin typeface="Times New Roman" panose="02020603050405020304" pitchFamily="18" charset="0"/>
                          <a:cs typeface="Times New Roman" panose="02020603050405020304" pitchFamily="18" charset="0"/>
                        </a:rPr>
                        <a:t>e-mail address</a:t>
                      </a:r>
                      <a:endParaRPr lang="en-US" sz="120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oFill/>
                  </a:tcPr>
                </a:tc>
                <a:extLst>
                  <a:ext uri="{0D108BD9-81ED-4DB2-BD59-A6C34878D82A}">
                    <a16:rowId xmlns:a16="http://schemas.microsoft.com/office/drawing/2014/main" val="2967179110"/>
                  </a:ext>
                </a:extLst>
              </a:tr>
            </a:tbl>
          </a:graphicData>
        </a:graphic>
      </p:graphicFrame>
      <p:sp>
        <p:nvSpPr>
          <p:cNvPr id="9" name="Rectangle 8">
            <a:extLst>
              <a:ext uri="{FF2B5EF4-FFF2-40B4-BE49-F238E27FC236}">
                <a16:creationId xmlns:a16="http://schemas.microsoft.com/office/drawing/2014/main" id="{551770F6-8B59-C347-887F-B16522A3D377}"/>
              </a:ext>
            </a:extLst>
          </p:cNvPr>
          <p:cNvSpPr/>
          <p:nvPr/>
        </p:nvSpPr>
        <p:spPr>
          <a:xfrm>
            <a:off x="476557" y="863052"/>
            <a:ext cx="9121775" cy="665698"/>
          </a:xfrm>
          <a:prstGeom prst="rect">
            <a:avLst/>
          </a:prstGeom>
        </p:spPr>
        <p:txBody>
          <a:bodyPr wrap="square" lIns="0" tIns="0" rIns="0" bIns="0">
            <a:spAutoFit/>
          </a:bodyPr>
          <a:lstStyle/>
          <a:p>
            <a:pPr algn="ctr">
              <a:lnSpc>
                <a:spcPct val="110000"/>
              </a:lnSpc>
              <a:spcAft>
                <a:spcPts val="1400"/>
              </a:spcAft>
            </a:pPr>
            <a:r>
              <a:rPr lang="en-US" sz="1800" b="1" dirty="0">
                <a:latin typeface="Arial" panose="020B0604020202020204" pitchFamily="34" charset="0"/>
                <a:ea typeface="Times New Roman" panose="02020603050405020304" pitchFamily="18" charset="0"/>
                <a:cs typeface="Arial" panose="020B0604020202020204" pitchFamily="34" charset="0"/>
              </a:rPr>
              <a:t>Pictorials Conference Proceedings Format Template </a:t>
            </a:r>
            <a:endParaRPr lang="en-US" sz="1615" b="1" kern="1400" dirty="0">
              <a:latin typeface="Arial" panose="020B0604020202020204" pitchFamily="34" charset="0"/>
              <a:ea typeface="Times New Roman" panose="02020603050405020304" pitchFamily="18" charset="0"/>
              <a:cs typeface="Arial" panose="020B0604020202020204" pitchFamily="34" charset="0"/>
            </a:endParaRPr>
          </a:p>
        </p:txBody>
      </p:sp>
      <p:sp>
        <p:nvSpPr>
          <p:cNvPr id="14" name="Rectangle 5">
            <a:extLst>
              <a:ext uri="{FF2B5EF4-FFF2-40B4-BE49-F238E27FC236}">
                <a16:creationId xmlns:a16="http://schemas.microsoft.com/office/drawing/2014/main" id="{7A8D6EE5-9043-D547-AA55-78EBD2BD9584}"/>
              </a:ext>
            </a:extLst>
          </p:cNvPr>
          <p:cNvSpPr>
            <a:spLocks noChangeArrowheads="1"/>
          </p:cNvSpPr>
          <p:nvPr/>
        </p:nvSpPr>
        <p:spPr bwMode="auto">
          <a:xfrm>
            <a:off x="476557" y="5756049"/>
            <a:ext cx="2944454" cy="14003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sv-SE" sz="7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Paste the appropriate copyright/license statement here. ACM now supports three different publication options:</a:t>
            </a:r>
            <a:endParaRPr kumimoji="0" lang="en-US" altLang="sv-SE" sz="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223838" marR="0" lvl="0" indent="-127000" algn="l" defTabSz="914400" rtl="0" eaLnBrk="0" fontAlgn="base" latinLnBrk="0" hangingPunct="0">
              <a:lnSpc>
                <a:spcPct val="100000"/>
              </a:lnSpc>
              <a:spcBef>
                <a:spcPct val="0"/>
              </a:spcBef>
              <a:spcAft>
                <a:spcPct val="0"/>
              </a:spcAft>
              <a:buClrTx/>
              <a:buSzPct val="130000"/>
              <a:buFont typeface="Arial" panose="020B0604020202020204" pitchFamily="34" charset="0"/>
              <a:buChar char="•"/>
            </a:pPr>
            <a:r>
              <a:rPr kumimoji="0" lang="en-US" altLang="sv-SE" sz="7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ACM copyright: ACM holds the copyright on the work. This is the historical approach.</a:t>
            </a:r>
            <a:endParaRPr kumimoji="0" lang="en-US" altLang="sv-SE" sz="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223838" marR="0" lvl="0" indent="-127000" algn="l" defTabSz="914400" rtl="0" eaLnBrk="0" fontAlgn="base" latinLnBrk="0" hangingPunct="0">
              <a:lnSpc>
                <a:spcPct val="100000"/>
              </a:lnSpc>
              <a:spcBef>
                <a:spcPct val="0"/>
              </a:spcBef>
              <a:spcAft>
                <a:spcPct val="0"/>
              </a:spcAft>
              <a:buClrTx/>
              <a:buSzPct val="130000"/>
              <a:buFont typeface="Arial" panose="020B0604020202020204" pitchFamily="34" charset="0"/>
              <a:buChar char="•"/>
            </a:pPr>
            <a:r>
              <a:rPr kumimoji="0" lang="en-US" altLang="sv-SE" sz="7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License: The author(s) retain copyright, but ACM receives an exclusive publication license.</a:t>
            </a:r>
            <a:endParaRPr kumimoji="0" lang="en-US" altLang="sv-SE" sz="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223838" marR="0" lvl="0" indent="-127000" algn="l" defTabSz="914400" rtl="0" eaLnBrk="0" fontAlgn="base" latinLnBrk="0" hangingPunct="0">
              <a:lnSpc>
                <a:spcPct val="100000"/>
              </a:lnSpc>
              <a:spcBef>
                <a:spcPct val="0"/>
              </a:spcBef>
              <a:spcAft>
                <a:spcPct val="0"/>
              </a:spcAft>
              <a:buClrTx/>
              <a:buSzPct val="130000"/>
              <a:buFont typeface="Arial" panose="020B0604020202020204" pitchFamily="34" charset="0"/>
              <a:buChar char="•"/>
            </a:pPr>
            <a:r>
              <a:rPr kumimoji="0" lang="en-US" altLang="sv-SE" sz="7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Open Access: The author(s) wish to pay for the work to be open access. The additional fee must be paid to ACM.</a:t>
            </a:r>
            <a:endParaRPr kumimoji="0" lang="en-US" altLang="sv-SE" sz="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sv-SE" sz="7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This text field is large enough to hold the appropriate release statement assuming it is single-spaced in Times New Roman 7-point font. Please do not change or modify the size of this text box.</a:t>
            </a:r>
          </a:p>
          <a:p>
            <a:pPr lvl="0" defTabSz="914400"/>
            <a:r>
              <a:rPr lang="en-US" altLang="sv-SE" sz="700" dirty="0">
                <a:latin typeface="Times New Roman" panose="02020603050405020304" pitchFamily="18" charset="0"/>
                <a:cs typeface="Times New Roman" panose="02020603050405020304" pitchFamily="18" charset="0"/>
              </a:rPr>
              <a:t>Each submission will be assigned a DOI string to be included here.</a:t>
            </a:r>
            <a:endParaRPr kumimoji="0" lang="en-US" altLang="sv-SE" sz="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sv-SE" sz="7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1083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D7C6C8F-7FD3-1D43-B005-276110D62DEF}"/>
              </a:ext>
            </a:extLst>
          </p:cNvPr>
          <p:cNvSpPr txBox="1">
            <a:spLocks/>
          </p:cNvSpPr>
          <p:nvPr/>
        </p:nvSpPr>
        <p:spPr>
          <a:xfrm>
            <a:off x="466725" y="909638"/>
            <a:ext cx="9121775" cy="6100762"/>
          </a:xfrm>
          <a:prstGeom prst="rect">
            <a:avLst/>
          </a:prstGeom>
        </p:spPr>
        <p:txBody>
          <a:bodyPr wrap="none" lIns="0" tIns="0" rIns="0" bIns="0" numCol="3" spcCol="198000"/>
          <a:lstStyle>
            <a:lvl1pPr marL="0" indent="0" algn="l" defTabSz="1005864" rtl="0" eaLnBrk="1" latinLnBrk="0" hangingPunct="1">
              <a:lnSpc>
                <a:spcPct val="90000"/>
              </a:lnSpc>
              <a:spcBef>
                <a:spcPts val="1100"/>
              </a:spcBef>
              <a:buFont typeface="Arial" panose="020B0604020202020204" pitchFamily="34" charset="0"/>
              <a:buNone/>
              <a:defRPr lang="en-US" sz="1000" kern="1200" smtClean="0">
                <a:solidFill>
                  <a:schemeClr val="tx1"/>
                </a:solidFill>
                <a:effectLst/>
                <a:latin typeface="Arial" panose="020B0604020202020204" pitchFamily="34" charset="0"/>
                <a:ea typeface="+mn-ea"/>
                <a:cs typeface="Arial" panose="020B0604020202020204" pitchFamily="34" charset="0"/>
              </a:defRPr>
            </a:lvl1pPr>
            <a:lvl2pPr marL="754398" indent="-251466" algn="l" defTabSz="1005864" rtl="0" eaLnBrk="1" latinLnBrk="0" hangingPunct="1">
              <a:lnSpc>
                <a:spcPct val="90000"/>
              </a:lnSpc>
              <a:spcBef>
                <a:spcPts val="550"/>
              </a:spcBef>
              <a:buFont typeface="Arial" panose="020B0604020202020204" pitchFamily="34" charset="0"/>
              <a:buChar char="•"/>
              <a:defRPr sz="2641" kern="1200">
                <a:solidFill>
                  <a:schemeClr val="tx1"/>
                </a:solidFill>
                <a:latin typeface="+mn-lt"/>
                <a:ea typeface="+mn-ea"/>
                <a:cs typeface="+mn-cs"/>
              </a:defRPr>
            </a:lvl2pPr>
            <a:lvl3pPr marL="1257331" indent="-251466" algn="l" defTabSz="1005864"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62"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94"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126"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9058"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91"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922"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a:lstStyle>
          <a:p>
            <a:pPr algn="just">
              <a:lnSpc>
                <a:spcPts val="1100"/>
              </a:lnSpc>
              <a:spcBef>
                <a:spcPts val="0"/>
              </a:spcBef>
              <a:spcAft>
                <a:spcPts val="600"/>
              </a:spcAft>
            </a:pPr>
            <a:r>
              <a:rPr lang="en-US" dirty="0">
                <a:latin typeface="Times New Roman" panose="02020603050405020304" pitchFamily="18" charset="0"/>
                <a:ea typeface="Times New Roman" panose="02020603050405020304" pitchFamily="18" charset="0"/>
              </a:rPr>
              <a:t>files when images inserted into the document are manipulated in MS Word. </a:t>
            </a:r>
          </a:p>
          <a:p>
            <a:pPr algn="just">
              <a:lnSpc>
                <a:spcPct val="100000"/>
              </a:lnSpc>
              <a:spcBef>
                <a:spcPts val="0"/>
              </a:spcBef>
              <a:spcAft>
                <a:spcPts val="0"/>
              </a:spcAft>
            </a:pPr>
            <a:r>
              <a:rPr lang="en-US" sz="900" b="1" kern="1600" spc="20" dirty="0">
                <a:cs typeface="Times New Roman" panose="02020603050405020304" pitchFamily="18" charset="0"/>
              </a:rPr>
              <a:t>Producing and Testing PDF files</a:t>
            </a:r>
            <a:endParaRPr lang="sv-SE" sz="900" b="1" kern="1600" spc="20" dirty="0">
              <a:cs typeface="Times New Roman" panose="02020603050405020304" pitchFamily="18" charset="0"/>
            </a:endParaRPr>
          </a:p>
          <a:p>
            <a:pPr algn="just">
              <a:lnSpc>
                <a:spcPts val="1100"/>
              </a:lnSpc>
              <a:spcBef>
                <a:spcPts val="0"/>
              </a:spcBef>
            </a:pPr>
            <a:r>
              <a:rPr lang="en-US" dirty="0">
                <a:solidFill>
                  <a:srgbClr val="000000"/>
                </a:solidFill>
                <a:latin typeface="Times New Roman" panose="02020603050405020304" pitchFamily="18" charset="0"/>
                <a:ea typeface="Times New Roman" panose="02020603050405020304" pitchFamily="18" charset="0"/>
              </a:rPr>
              <a:t>We recommend that you produce a PDF version of your submission well before the final deadline. Your PDF file must be ACM DL Compliant. The requirements for an ACM Compliant PDF are available at:</a:t>
            </a:r>
            <a:endParaRPr lang="sv-SE" dirty="0">
              <a:latin typeface="Times New Roman" panose="02020603050405020304" pitchFamily="18" charset="0"/>
              <a:ea typeface="Times New Roman" panose="02020603050405020304" pitchFamily="18" charset="0"/>
            </a:endParaRPr>
          </a:p>
          <a:p>
            <a:pPr algn="just">
              <a:lnSpc>
                <a:spcPts val="1100"/>
              </a:lnSpc>
              <a:spcBef>
                <a:spcPts val="0"/>
              </a:spcBef>
              <a:spcAft>
                <a:spcPts val="600"/>
              </a:spcAft>
            </a:pPr>
            <a:r>
              <a:rPr lang="en-US" dirty="0">
                <a:solidFill>
                  <a:srgbClr val="4173AF"/>
                </a:solidFill>
                <a:latin typeface="Times New Roman" panose="02020603050405020304" pitchFamily="18" charset="0"/>
                <a:ea typeface="Times New Roman" panose="02020603050405020304" pitchFamily="18" charset="0"/>
              </a:rPr>
              <a:t>www.scomminc.com/pp/acmsig/ACM-DL-pdfs-requirements.htm</a:t>
            </a:r>
            <a:r>
              <a:rPr lang="en-US" dirty="0">
                <a:solidFill>
                  <a:srgbClr val="000000"/>
                </a:solidFill>
                <a:latin typeface="Times New Roman" panose="02020603050405020304" pitchFamily="18" charset="0"/>
                <a:ea typeface="Times New Roman" panose="02020603050405020304" pitchFamily="18" charset="0"/>
              </a:rPr>
              <a:t> </a:t>
            </a:r>
            <a:endParaRPr lang="sv-SE" dirty="0">
              <a:latin typeface="Times New Roman" panose="02020603050405020304" pitchFamily="18" charset="0"/>
              <a:ea typeface="Times New Roman" panose="02020603050405020304" pitchFamily="18" charset="0"/>
            </a:endParaRPr>
          </a:p>
          <a:p>
            <a:pPr algn="just">
              <a:lnSpc>
                <a:spcPct val="100000"/>
              </a:lnSpc>
              <a:spcBef>
                <a:spcPts val="0"/>
              </a:spcBef>
              <a:spcAft>
                <a:spcPts val="0"/>
              </a:spcAft>
            </a:pPr>
            <a:r>
              <a:rPr lang="en-US" sz="900" b="1" kern="900" cap="all" spc="20" dirty="0">
                <a:effectLst>
                  <a:outerShdw sx="1000" sy="1000" algn="ctr" rotWithShape="0">
                    <a:srgbClr val="000000"/>
                  </a:outerShdw>
                </a:effectLst>
                <a:cs typeface="Times New Roman" panose="02020603050405020304" pitchFamily="18" charset="0"/>
              </a:rPr>
              <a:t>The First Page</a:t>
            </a:r>
            <a:endParaRPr lang="sv-SE" sz="900" b="1" kern="900" cap="all" spc="20" dirty="0">
              <a:effectLst>
                <a:outerShdw sx="1000" sy="1000" algn="ctr" rotWithShape="0">
                  <a:srgbClr val="000000"/>
                </a:outerShdw>
              </a:effectLst>
              <a:cs typeface="Times New Roman" panose="02020603050405020304" pitchFamily="18" charset="0"/>
            </a:endParaRPr>
          </a:p>
          <a:p>
            <a:pPr algn="just">
              <a:lnSpc>
                <a:spcPts val="1100"/>
              </a:lnSpc>
              <a:spcBef>
                <a:spcPts val="0"/>
              </a:spcBef>
              <a:spcAft>
                <a:spcPts val="600"/>
              </a:spcAft>
            </a:pPr>
            <a:r>
              <a:rPr lang="en-US" dirty="0">
                <a:latin typeface="Times New Roman" panose="02020603050405020304" pitchFamily="18" charset="0"/>
                <a:ea typeface="Times New Roman" panose="02020603050405020304" pitchFamily="18" charset="0"/>
              </a:rPr>
              <a:t>Authors must ensure that above mentioned conference and session information and page numbers (added by Sheridan) are legible on at least the first page of the submission. Further, the first page must include the submission’s title, author(s) and their affiliation(s) (leave blank for double blind review). </a:t>
            </a:r>
            <a:endParaRPr lang="sv-SE" dirty="0">
              <a:latin typeface="Times New Roman" panose="02020603050405020304" pitchFamily="18" charset="0"/>
              <a:ea typeface="Times New Roman" panose="02020603050405020304" pitchFamily="18" charset="0"/>
            </a:endParaRPr>
          </a:p>
          <a:p>
            <a:pPr algn="just">
              <a:lnSpc>
                <a:spcPct val="100000"/>
              </a:lnSpc>
              <a:spcBef>
                <a:spcPts val="0"/>
              </a:spcBef>
              <a:spcAft>
                <a:spcPts val="0"/>
              </a:spcAft>
            </a:pPr>
            <a:r>
              <a:rPr lang="en-US" sz="900" b="1" kern="1600" spc="20" dirty="0">
                <a:ea typeface="Times New Roman" panose="02020603050405020304" pitchFamily="18" charset="0"/>
                <a:cs typeface="Times New Roman" panose="02020603050405020304" pitchFamily="18" charset="0"/>
              </a:rPr>
              <a:t>Title and Authors </a:t>
            </a:r>
            <a:endParaRPr lang="sv-SE" sz="900" b="1" kern="1600" spc="20" dirty="0">
              <a:ea typeface="Times New Roman" panose="02020603050405020304" pitchFamily="18" charset="0"/>
              <a:cs typeface="Times New Roman" panose="02020603050405020304" pitchFamily="18" charset="0"/>
            </a:endParaRPr>
          </a:p>
          <a:p>
            <a:pPr algn="just">
              <a:lnSpc>
                <a:spcPts val="1100"/>
              </a:lnSpc>
              <a:spcBef>
                <a:spcPts val="0"/>
              </a:spcBef>
              <a:spcAft>
                <a:spcPts val="600"/>
              </a:spcAft>
            </a:pPr>
            <a:r>
              <a:rPr lang="en-US" dirty="0">
                <a:latin typeface="Times New Roman" panose="02020603050405020304" pitchFamily="18" charset="0"/>
                <a:ea typeface="Times New Roman" panose="02020603050405020304" pitchFamily="18" charset="0"/>
              </a:rPr>
              <a:t>Title and authors should be easy to make out and legible. If you use different fonts we recommend you ensure they are similar in size to this template: The title font used is Arial 18-pt bold, Authors’ names (in bold) and affiliations (in regular) are Times New Roman 12-pt.</a:t>
            </a:r>
            <a:endParaRPr lang="sv-SE" dirty="0">
              <a:latin typeface="Times New Roman" panose="02020603050405020304" pitchFamily="18" charset="0"/>
              <a:ea typeface="Times New Roman" panose="02020603050405020304" pitchFamily="18" charset="0"/>
            </a:endParaRPr>
          </a:p>
          <a:p>
            <a:pPr algn="just">
              <a:lnSpc>
                <a:spcPct val="100000"/>
              </a:lnSpc>
              <a:spcBef>
                <a:spcPts val="0"/>
              </a:spcBef>
              <a:spcAft>
                <a:spcPts val="0"/>
              </a:spcAft>
            </a:pPr>
            <a:r>
              <a:rPr lang="en-US" sz="900" b="1" kern="1600" spc="20" dirty="0">
                <a:cs typeface="Times New Roman" panose="02020603050405020304" pitchFamily="18" charset="0"/>
              </a:rPr>
              <a:t>Abstract</a:t>
            </a:r>
            <a:endParaRPr lang="sv-SE" sz="900" b="1" kern="1600" spc="20" dirty="0">
              <a:cs typeface="Times New Roman" panose="02020603050405020304" pitchFamily="18" charset="0"/>
            </a:endParaRPr>
          </a:p>
          <a:p>
            <a:pPr algn="just">
              <a:lnSpc>
                <a:spcPts val="1100"/>
              </a:lnSpc>
              <a:spcBef>
                <a:spcPts val="0"/>
              </a:spcBef>
              <a:spcAft>
                <a:spcPts val="600"/>
              </a:spcAft>
            </a:pPr>
            <a:r>
              <a:rPr lang="en-US" dirty="0">
                <a:latin typeface="Times New Roman" panose="02020603050405020304" pitchFamily="18" charset="0"/>
                <a:ea typeface="Times New Roman" panose="02020603050405020304" pitchFamily="18" charset="0"/>
              </a:rPr>
              <a:t>Every submission needs to begin with an abstract of about 150 words, followed by a set of keywords. The abstract should be a concise statement of the problem, approach, and conclusions of the work described. </a:t>
            </a:r>
            <a:r>
              <a:rPr lang="en-US" dirty="0">
                <a:solidFill>
                  <a:srgbClr val="000000"/>
                </a:solidFill>
                <a:latin typeface="Times New Roman" panose="02020603050405020304" pitchFamily="18" charset="0"/>
                <a:ea typeface="Times New Roman" panose="02020603050405020304" pitchFamily="18" charset="0"/>
              </a:rPr>
              <a:t>It should clearly state the paper’s contribution to the field of DIS/HCI.</a:t>
            </a:r>
            <a:endParaRPr lang="sv-SE" dirty="0">
              <a:latin typeface="Times New Roman" panose="02020603050405020304" pitchFamily="18" charset="0"/>
              <a:ea typeface="Times New Roman" panose="02020603050405020304" pitchFamily="18" charset="0"/>
            </a:endParaRPr>
          </a:p>
          <a:p>
            <a:pPr algn="just">
              <a:lnSpc>
                <a:spcPct val="100000"/>
              </a:lnSpc>
              <a:spcBef>
                <a:spcPts val="0"/>
              </a:spcBef>
              <a:spcAft>
                <a:spcPts val="0"/>
              </a:spcAft>
            </a:pPr>
            <a:r>
              <a:rPr lang="en-US" sz="900" b="1" kern="1600" spc="20" dirty="0">
                <a:cs typeface="Times New Roman" panose="02020603050405020304" pitchFamily="18" charset="0"/>
              </a:rPr>
              <a:t>Other Sections </a:t>
            </a:r>
            <a:endParaRPr lang="sv-SE" sz="900" b="1" kern="1600" spc="20" dirty="0">
              <a:cs typeface="Times New Roman" panose="02020603050405020304" pitchFamily="18" charset="0"/>
            </a:endParaRPr>
          </a:p>
          <a:p>
            <a:pPr algn="just">
              <a:lnSpc>
                <a:spcPts val="1100"/>
              </a:lnSpc>
              <a:spcBef>
                <a:spcPts val="0"/>
              </a:spcBef>
              <a:spcAft>
                <a:spcPts val="600"/>
              </a:spcAft>
            </a:pPr>
            <a:r>
              <a:rPr lang="en-US" dirty="0">
                <a:latin typeface="Times New Roman" panose="02020603050405020304" pitchFamily="18" charset="0"/>
                <a:ea typeface="Times New Roman" panose="02020603050405020304" pitchFamily="18" charset="0"/>
              </a:rPr>
              <a:t>Further written parts known from other conference formats such as Introduction, Conclusion, Discussion, Acknowledgements, and References are optional yet commonly used in Pictorials, just not to the same extent as in papers. The main part of a Pictorial submission should be an annotated visual composition and we encourage submissions to use the format creatively.</a:t>
            </a:r>
            <a:endParaRPr lang="sv-SE" dirty="0">
              <a:latin typeface="Times New Roman" panose="02020603050405020304" pitchFamily="18" charset="0"/>
              <a:ea typeface="Times New Roman" panose="02020603050405020304" pitchFamily="18" charset="0"/>
            </a:endParaRPr>
          </a:p>
          <a:p>
            <a:pPr algn="just">
              <a:lnSpc>
                <a:spcPct val="100000"/>
              </a:lnSpc>
              <a:spcBef>
                <a:spcPts val="0"/>
              </a:spcBef>
            </a:pPr>
            <a:r>
              <a:rPr lang="en-US" sz="900" b="1" kern="1600" spc="20" dirty="0">
                <a:cs typeface="Times New Roman" panose="02020603050405020304" pitchFamily="18" charset="0"/>
              </a:rPr>
              <a:t>Copyright Notice</a:t>
            </a:r>
            <a:endParaRPr lang="sv-SE" sz="900" b="1" kern="1600" spc="20" dirty="0">
              <a:cs typeface="Times New Roman" panose="02020603050405020304" pitchFamily="18" charset="0"/>
            </a:endParaRPr>
          </a:p>
          <a:p>
            <a:pPr algn="just">
              <a:lnSpc>
                <a:spcPts val="1100"/>
              </a:lnSpc>
              <a:spcBef>
                <a:spcPts val="0"/>
              </a:spcBef>
            </a:pPr>
            <a:r>
              <a:rPr lang="en-US" dirty="0">
                <a:solidFill>
                  <a:srgbClr val="000000"/>
                </a:solidFill>
                <a:latin typeface="Times New Roman" panose="02020603050405020304" pitchFamily="18" charset="0"/>
                <a:ea typeface="Times New Roman" panose="02020603050405020304" pitchFamily="18" charset="0"/>
              </a:rPr>
              <a:t>You will need to update the ACM copyright block (see page 1, bottom of column 1, left) with the assigned text</a:t>
            </a:r>
            <a:br>
              <a:rPr lang="en-US" dirty="0">
                <a:solidFill>
                  <a:srgbClr val="000000"/>
                </a:solidFill>
                <a:latin typeface="Times New Roman" panose="02020603050405020304" pitchFamily="18" charset="0"/>
                <a:ea typeface="Times New Roman" panose="02020603050405020304" pitchFamily="18" charset="0"/>
              </a:rPr>
            </a:br>
            <a:endParaRPr lang="en-US" dirty="0">
              <a:solidFill>
                <a:srgbClr val="000000"/>
              </a:solidFill>
              <a:latin typeface="Times New Roman" panose="02020603050405020304" pitchFamily="18" charset="0"/>
              <a:ea typeface="Times New Roman" panose="02020603050405020304" pitchFamily="18" charset="0"/>
            </a:endParaRPr>
          </a:p>
          <a:p>
            <a:pPr algn="just">
              <a:lnSpc>
                <a:spcPts val="1100"/>
              </a:lnSpc>
              <a:spcBef>
                <a:spcPts val="0"/>
              </a:spcBef>
            </a:pPr>
            <a:r>
              <a:rPr lang="en-US" dirty="0">
                <a:solidFill>
                  <a:srgbClr val="000000"/>
                </a:solidFill>
                <a:latin typeface="Times New Roman" panose="02020603050405020304" pitchFamily="18" charset="0"/>
                <a:ea typeface="Times New Roman" panose="02020603050405020304" pitchFamily="18" charset="0"/>
              </a:rPr>
              <a:t>and DOI during the ACM rights-review process. Accepted papers will be distributed in the conference publications. They will also be placed in the ACM Digital Library, where they will remain accessible to thousands of researchers and practitioners worldwide. ACM’s copyright and permissions policy is here:</a:t>
            </a:r>
            <a:endParaRPr lang="sv-SE" dirty="0">
              <a:latin typeface="Times New Roman" panose="02020603050405020304" pitchFamily="18" charset="0"/>
              <a:ea typeface="Times New Roman" panose="02020603050405020304" pitchFamily="18" charset="0"/>
            </a:endParaRPr>
          </a:p>
          <a:p>
            <a:pPr algn="just">
              <a:lnSpc>
                <a:spcPts val="1100"/>
              </a:lnSpc>
              <a:spcBef>
                <a:spcPts val="0"/>
              </a:spcBef>
              <a:spcAft>
                <a:spcPts val="600"/>
              </a:spcAft>
            </a:pPr>
            <a:r>
              <a:rPr lang="en-US" dirty="0">
                <a:solidFill>
                  <a:srgbClr val="4173AF"/>
                </a:solidFill>
                <a:latin typeface="Times New Roman" panose="02020603050405020304" pitchFamily="18" charset="0"/>
                <a:ea typeface="Times New Roman" panose="02020603050405020304" pitchFamily="18" charset="0"/>
              </a:rPr>
              <a:t>http://acm.org/publications/policies/copyright_policy</a:t>
            </a:r>
            <a:endParaRPr lang="sv-SE" dirty="0">
              <a:latin typeface="Times New Roman" panose="02020603050405020304" pitchFamily="18" charset="0"/>
              <a:ea typeface="Times New Roman" panose="02020603050405020304" pitchFamily="18" charset="0"/>
            </a:endParaRPr>
          </a:p>
          <a:p>
            <a:pPr algn="just">
              <a:lnSpc>
                <a:spcPct val="100000"/>
              </a:lnSpc>
              <a:spcBef>
                <a:spcPts val="0"/>
              </a:spcBef>
              <a:spcAft>
                <a:spcPts val="0"/>
              </a:spcAft>
            </a:pPr>
            <a:r>
              <a:rPr lang="en-US" b="1" kern="900" cap="all" spc="20" dirty="0">
                <a:effectLst>
                  <a:outerShdw sx="1000" sy="1000" algn="ctr" rotWithShape="0">
                    <a:srgbClr val="000000"/>
                  </a:outerShdw>
                </a:effectLst>
                <a:cs typeface="Times New Roman" panose="02020603050405020304" pitchFamily="18" charset="0"/>
              </a:rPr>
              <a:t>Accessibility</a:t>
            </a:r>
            <a:endParaRPr lang="sv-SE" b="1" kern="900" cap="all" spc="20" dirty="0">
              <a:effectLst>
                <a:outerShdw sx="1000" sy="1000" algn="ctr" rotWithShape="0">
                  <a:srgbClr val="000000"/>
                </a:outerShdw>
              </a:effectLst>
              <a:cs typeface="Times New Roman" panose="02020603050405020304" pitchFamily="18" charset="0"/>
            </a:endParaRPr>
          </a:p>
          <a:p>
            <a:pPr marR="36195" algn="just">
              <a:lnSpc>
                <a:spcPts val="1100"/>
              </a:lnSpc>
              <a:spcBef>
                <a:spcPts val="0"/>
              </a:spcBef>
              <a:spcAft>
                <a:spcPts val="400"/>
              </a:spcAft>
            </a:pPr>
            <a:r>
              <a:rPr lang="en-US" spc="10" dirty="0">
                <a:solidFill>
                  <a:srgbClr val="000000"/>
                </a:solidFill>
                <a:latin typeface="Times New Roman" panose="02020603050405020304" pitchFamily="18" charset="0"/>
                <a:ea typeface="Times" pitchFamily="2" charset="0"/>
              </a:rPr>
              <a:t>The Executive Council of SIGCHI has committed to making SIGCHI conferences more inclusive for researchers, practitioners, and educators with disabilities. As a part of this goal, authors are encouraged to work on improving the accessibility of their submissions. Specifically, you could:</a:t>
            </a:r>
            <a:endParaRPr lang="sv-SE" spc="10" dirty="0">
              <a:solidFill>
                <a:srgbClr val="000000"/>
              </a:solidFill>
              <a:latin typeface="Times New Roman" panose="02020603050405020304" pitchFamily="18" charset="0"/>
              <a:ea typeface="Times" pitchFamily="2" charset="0"/>
            </a:endParaRPr>
          </a:p>
          <a:p>
            <a:pPr marR="36195" algn="just">
              <a:lnSpc>
                <a:spcPts val="1100"/>
              </a:lnSpc>
              <a:spcBef>
                <a:spcPts val="0"/>
              </a:spcBef>
              <a:spcAft>
                <a:spcPts val="400"/>
              </a:spcAft>
              <a:tabLst>
                <a:tab pos="152400" algn="l"/>
              </a:tabLst>
            </a:pPr>
            <a:r>
              <a:rPr lang="en-US" spc="10" dirty="0">
                <a:solidFill>
                  <a:srgbClr val="000000"/>
                </a:solidFill>
                <a:latin typeface="Times New Roman" panose="02020603050405020304" pitchFamily="18" charset="0"/>
                <a:ea typeface="Times" pitchFamily="2" charset="0"/>
              </a:rPr>
              <a:t>1.	Add alternative text to all figures</a:t>
            </a:r>
            <a:endParaRPr lang="sv-SE" spc="10" dirty="0">
              <a:solidFill>
                <a:srgbClr val="000000"/>
              </a:solidFill>
              <a:latin typeface="Times New Roman" panose="02020603050405020304" pitchFamily="18" charset="0"/>
              <a:ea typeface="Times" pitchFamily="2" charset="0"/>
            </a:endParaRPr>
          </a:p>
          <a:p>
            <a:pPr marR="36195" algn="just">
              <a:lnSpc>
                <a:spcPts val="1100"/>
              </a:lnSpc>
              <a:spcBef>
                <a:spcPts val="0"/>
              </a:spcBef>
              <a:spcAft>
                <a:spcPts val="400"/>
              </a:spcAft>
              <a:tabLst>
                <a:tab pos="152400" algn="l"/>
              </a:tabLst>
            </a:pPr>
            <a:r>
              <a:rPr lang="en-US" spc="10" dirty="0">
                <a:solidFill>
                  <a:srgbClr val="000000"/>
                </a:solidFill>
                <a:latin typeface="Times New Roman" panose="02020603050405020304" pitchFamily="18" charset="0"/>
                <a:ea typeface="Times" pitchFamily="2" charset="0"/>
              </a:rPr>
              <a:t>2.	Mark table headings</a:t>
            </a:r>
            <a:endParaRPr lang="sv-SE" spc="10" dirty="0">
              <a:solidFill>
                <a:srgbClr val="000000"/>
              </a:solidFill>
              <a:latin typeface="Times New Roman" panose="02020603050405020304" pitchFamily="18" charset="0"/>
              <a:ea typeface="Times" pitchFamily="2" charset="0"/>
            </a:endParaRPr>
          </a:p>
          <a:p>
            <a:pPr marR="36195" algn="just">
              <a:lnSpc>
                <a:spcPts val="1100"/>
              </a:lnSpc>
              <a:spcBef>
                <a:spcPts val="0"/>
              </a:spcBef>
              <a:spcAft>
                <a:spcPts val="400"/>
              </a:spcAft>
              <a:tabLst>
                <a:tab pos="152400" algn="l"/>
              </a:tabLst>
            </a:pPr>
            <a:r>
              <a:rPr lang="en-US" spc="10" dirty="0">
                <a:solidFill>
                  <a:srgbClr val="000000"/>
                </a:solidFill>
                <a:latin typeface="Times New Roman" panose="02020603050405020304" pitchFamily="18" charset="0"/>
                <a:ea typeface="Times" pitchFamily="2" charset="0"/>
              </a:rPr>
              <a:t>3.	Generate a tagged PDF</a:t>
            </a:r>
            <a:endParaRPr lang="sv-SE" spc="10" dirty="0">
              <a:solidFill>
                <a:srgbClr val="000000"/>
              </a:solidFill>
              <a:latin typeface="Times New Roman" panose="02020603050405020304" pitchFamily="18" charset="0"/>
              <a:ea typeface="Times" pitchFamily="2" charset="0"/>
            </a:endParaRPr>
          </a:p>
          <a:p>
            <a:pPr marR="36195" algn="just">
              <a:lnSpc>
                <a:spcPts val="1100"/>
              </a:lnSpc>
              <a:spcBef>
                <a:spcPts val="0"/>
              </a:spcBef>
              <a:spcAft>
                <a:spcPts val="400"/>
              </a:spcAft>
              <a:tabLst>
                <a:tab pos="152400" algn="l"/>
              </a:tabLst>
            </a:pPr>
            <a:r>
              <a:rPr lang="en-US" spc="10" dirty="0">
                <a:solidFill>
                  <a:srgbClr val="000000"/>
                </a:solidFill>
                <a:latin typeface="Times New Roman" panose="02020603050405020304" pitchFamily="18" charset="0"/>
                <a:ea typeface="Times" pitchFamily="2" charset="0"/>
              </a:rPr>
              <a:t>4.	Verify the default language</a:t>
            </a:r>
            <a:endParaRPr lang="sv-SE" spc="10" dirty="0">
              <a:solidFill>
                <a:srgbClr val="000000"/>
              </a:solidFill>
              <a:latin typeface="Times New Roman" panose="02020603050405020304" pitchFamily="18" charset="0"/>
              <a:ea typeface="Times" pitchFamily="2" charset="0"/>
            </a:endParaRPr>
          </a:p>
          <a:p>
            <a:pPr marR="36195" algn="just">
              <a:lnSpc>
                <a:spcPts val="1100"/>
              </a:lnSpc>
              <a:spcBef>
                <a:spcPts val="0"/>
              </a:spcBef>
              <a:spcAft>
                <a:spcPts val="600"/>
              </a:spcAft>
              <a:tabLst>
                <a:tab pos="152400" algn="l"/>
              </a:tabLst>
            </a:pPr>
            <a:r>
              <a:rPr lang="en-US" spc="10" dirty="0">
                <a:solidFill>
                  <a:srgbClr val="000000"/>
                </a:solidFill>
                <a:latin typeface="Times New Roman" panose="02020603050405020304" pitchFamily="18" charset="0"/>
                <a:ea typeface="Times" pitchFamily="2" charset="0"/>
              </a:rPr>
              <a:t>5.	Set the tab order to “Use Document Structure”</a:t>
            </a:r>
            <a:endParaRPr lang="sv-SE" spc="10" dirty="0">
              <a:solidFill>
                <a:srgbClr val="000000"/>
              </a:solidFill>
              <a:latin typeface="Times New Roman" panose="02020603050405020304" pitchFamily="18" charset="0"/>
              <a:ea typeface="Times" pitchFamily="2" charset="0"/>
            </a:endParaRPr>
          </a:p>
          <a:p>
            <a:pPr marR="36195" algn="just">
              <a:lnSpc>
                <a:spcPts val="1100"/>
              </a:lnSpc>
              <a:spcBef>
                <a:spcPts val="0"/>
              </a:spcBef>
              <a:spcAft>
                <a:spcPts val="600"/>
              </a:spcAft>
            </a:pPr>
            <a:r>
              <a:rPr lang="en-US" spc="10" dirty="0">
                <a:solidFill>
                  <a:srgbClr val="000000"/>
                </a:solidFill>
                <a:latin typeface="Times New Roman" panose="02020603050405020304" pitchFamily="18" charset="0"/>
                <a:ea typeface="Times" pitchFamily="2" charset="0"/>
              </a:rPr>
              <a:t>Adobe PDF offers a built-in “Read Out Loud” function that will help you understand how your text is interpreted by screen readers. For more information and links to instructions and resources, please see: http://chi2016.acm.org/accessibility </a:t>
            </a:r>
            <a:endParaRPr lang="sv-SE" spc="10" dirty="0">
              <a:solidFill>
                <a:srgbClr val="000000"/>
              </a:solidFill>
              <a:latin typeface="Times New Roman" panose="02020603050405020304" pitchFamily="18" charset="0"/>
              <a:ea typeface="Times" pitchFamily="2" charset="0"/>
            </a:endParaRPr>
          </a:p>
          <a:p>
            <a:pPr algn="just">
              <a:lnSpc>
                <a:spcPct val="100000"/>
              </a:lnSpc>
              <a:spcBef>
                <a:spcPts val="0"/>
              </a:spcBef>
              <a:spcAft>
                <a:spcPts val="0"/>
              </a:spcAft>
            </a:pPr>
            <a:r>
              <a:rPr lang="en-US" sz="900" b="1" kern="1600" spc="20" dirty="0">
                <a:ea typeface="Times New Roman" panose="02020603050405020304" pitchFamily="18" charset="0"/>
                <a:cs typeface="Times New Roman" panose="02020603050405020304" pitchFamily="18" charset="0"/>
              </a:rPr>
              <a:t>Adding Alt Text to Figures</a:t>
            </a:r>
            <a:endParaRPr lang="sv-SE" sz="900" b="1" kern="1600" spc="20" dirty="0">
              <a:ea typeface="Times New Roman" panose="02020603050405020304" pitchFamily="18" charset="0"/>
              <a:cs typeface="Times New Roman" panose="02020603050405020304" pitchFamily="18" charset="0"/>
            </a:endParaRPr>
          </a:p>
          <a:p>
            <a:pPr algn="just">
              <a:lnSpc>
                <a:spcPts val="1100"/>
              </a:lnSpc>
              <a:spcBef>
                <a:spcPts val="0"/>
              </a:spcBef>
              <a:spcAft>
                <a:spcPts val="600"/>
              </a:spcAft>
            </a:pPr>
            <a:r>
              <a:rPr lang="en-US" dirty="0">
                <a:latin typeface="Times New Roman" panose="02020603050405020304" pitchFamily="18" charset="0"/>
                <a:ea typeface="Times New Roman" panose="02020603050405020304" pitchFamily="18" charset="0"/>
              </a:rPr>
              <a:t>We would like to encourage authors to include alt text with their figures for improved accessibility. </a:t>
            </a:r>
            <a:endParaRPr lang="sv-SE" dirty="0">
              <a:latin typeface="Times New Roman" panose="02020603050405020304" pitchFamily="18" charset="0"/>
              <a:ea typeface="Times New Roman" panose="02020603050405020304" pitchFamily="18" charset="0"/>
            </a:endParaRPr>
          </a:p>
          <a:p>
            <a:pPr algn="just">
              <a:lnSpc>
                <a:spcPts val="1100"/>
              </a:lnSpc>
              <a:spcBef>
                <a:spcPts val="0"/>
              </a:spcBef>
            </a:pPr>
            <a:r>
              <a:rPr lang="en-US" sz="900" i="1" kern="1600" spc="20" dirty="0">
                <a:ea typeface="Times New Roman" panose="02020603050405020304" pitchFamily="18" charset="0"/>
                <a:cs typeface="Times New Roman" panose="02020603050405020304" pitchFamily="18" charset="0"/>
              </a:rPr>
              <a:t>Instructions for InDesign</a:t>
            </a:r>
            <a:endParaRPr lang="sv-SE" sz="900" i="1" kern="1600" spc="20" dirty="0">
              <a:ea typeface="Times New Roman" panose="02020603050405020304" pitchFamily="18" charset="0"/>
              <a:cs typeface="Times New Roman" panose="02020603050405020304" pitchFamily="18" charset="0"/>
            </a:endParaRPr>
          </a:p>
          <a:p>
            <a:pPr marR="36195" algn="just">
              <a:lnSpc>
                <a:spcPts val="1100"/>
              </a:lnSpc>
              <a:spcBef>
                <a:spcPts val="0"/>
              </a:spcBef>
              <a:spcAft>
                <a:spcPts val="600"/>
              </a:spcAft>
            </a:pPr>
            <a:r>
              <a:rPr lang="en-US" spc="10" dirty="0">
                <a:solidFill>
                  <a:srgbClr val="000000"/>
                </a:solidFill>
                <a:latin typeface="Times New Roman" panose="02020603050405020304" pitchFamily="18" charset="0"/>
                <a:ea typeface="Times" pitchFamily="2" charset="0"/>
              </a:rPr>
              <a:t>You find for example instruction on how to “add alt text by typing it directly into InDesign follow these steps:</a:t>
            </a:r>
            <a:endParaRPr lang="sv-SE" spc="10" dirty="0">
              <a:solidFill>
                <a:srgbClr val="000000"/>
              </a:solidFill>
              <a:latin typeface="Times New Roman" panose="02020603050405020304" pitchFamily="18" charset="0"/>
              <a:ea typeface="Times" pitchFamily="2" charset="0"/>
            </a:endParaRPr>
          </a:p>
          <a:p>
            <a:pPr marR="36195" algn="just">
              <a:lnSpc>
                <a:spcPts val="1100"/>
              </a:lnSpc>
              <a:spcBef>
                <a:spcPts val="0"/>
              </a:spcBef>
              <a:spcAft>
                <a:spcPts val="400"/>
              </a:spcAft>
              <a:tabLst>
                <a:tab pos="152400" algn="l"/>
              </a:tabLst>
            </a:pPr>
            <a:r>
              <a:rPr lang="en-US" spc="10" dirty="0">
                <a:solidFill>
                  <a:srgbClr val="000000"/>
                </a:solidFill>
                <a:latin typeface="Times New Roman" panose="02020603050405020304" pitchFamily="18" charset="0"/>
                <a:ea typeface="Times" pitchFamily="2" charset="0"/>
              </a:rPr>
              <a:t>1.	Select an image that does not have alt text.</a:t>
            </a:r>
            <a:endParaRPr lang="sv-SE" spc="10" dirty="0">
              <a:solidFill>
                <a:srgbClr val="000000"/>
              </a:solidFill>
              <a:latin typeface="Times New Roman" panose="02020603050405020304" pitchFamily="18" charset="0"/>
              <a:ea typeface="Times" pitchFamily="2" charset="0"/>
            </a:endParaRPr>
          </a:p>
          <a:p>
            <a:pPr marR="36195" algn="just">
              <a:lnSpc>
                <a:spcPts val="1100"/>
              </a:lnSpc>
              <a:spcBef>
                <a:spcPts val="0"/>
              </a:spcBef>
              <a:spcAft>
                <a:spcPts val="400"/>
              </a:spcAft>
              <a:tabLst>
                <a:tab pos="152400" algn="l"/>
              </a:tabLst>
            </a:pPr>
            <a:r>
              <a:rPr lang="en-US" spc="10" dirty="0">
                <a:solidFill>
                  <a:srgbClr val="000000"/>
                </a:solidFill>
                <a:latin typeface="Times New Roman" panose="02020603050405020304" pitchFamily="18" charset="0"/>
                <a:ea typeface="Times" pitchFamily="2" charset="0"/>
              </a:rPr>
              <a:t>2.	With the Selection tool, select the image.</a:t>
            </a:r>
            <a:endParaRPr lang="sv-SE" spc="10" dirty="0">
              <a:solidFill>
                <a:srgbClr val="000000"/>
              </a:solidFill>
              <a:latin typeface="Times New Roman" panose="02020603050405020304" pitchFamily="18" charset="0"/>
              <a:ea typeface="Times" pitchFamily="2" charset="0"/>
            </a:endParaRPr>
          </a:p>
          <a:p>
            <a:pPr marR="36195" algn="just">
              <a:lnSpc>
                <a:spcPts val="1100"/>
              </a:lnSpc>
              <a:spcBef>
                <a:spcPts val="0"/>
              </a:spcBef>
              <a:spcAft>
                <a:spcPts val="400"/>
              </a:spcAft>
              <a:tabLst>
                <a:tab pos="152400" algn="l"/>
              </a:tabLst>
            </a:pPr>
            <a:r>
              <a:rPr lang="en-US" spc="10" dirty="0">
                <a:solidFill>
                  <a:srgbClr val="000000"/>
                </a:solidFill>
                <a:latin typeface="Times New Roman" panose="02020603050405020304" pitchFamily="18" charset="0"/>
                <a:ea typeface="Times" pitchFamily="2" charset="0"/>
              </a:rPr>
              <a:t>3.	Choose Object &gt; Object Export Options.</a:t>
            </a:r>
            <a:endParaRPr lang="sv-SE" spc="10" dirty="0">
              <a:solidFill>
                <a:srgbClr val="000000"/>
              </a:solidFill>
              <a:latin typeface="Times New Roman" panose="02020603050405020304" pitchFamily="18" charset="0"/>
              <a:ea typeface="Times" pitchFamily="2" charset="0"/>
            </a:endParaRPr>
          </a:p>
          <a:p>
            <a:pPr marR="36195" algn="just">
              <a:lnSpc>
                <a:spcPts val="1100"/>
              </a:lnSpc>
              <a:spcBef>
                <a:spcPts val="0"/>
              </a:spcBef>
              <a:spcAft>
                <a:spcPts val="400"/>
              </a:spcAft>
              <a:tabLst>
                <a:tab pos="152400" algn="l"/>
              </a:tabLst>
            </a:pPr>
            <a:r>
              <a:rPr lang="en-US" spc="10" dirty="0">
                <a:solidFill>
                  <a:srgbClr val="000000"/>
                </a:solidFill>
                <a:latin typeface="Times New Roman" panose="02020603050405020304" pitchFamily="18" charset="0"/>
                <a:ea typeface="Times" pitchFamily="2" charset="0"/>
              </a:rPr>
              <a:t>4.	Select the Alt Text tab in the Object Export Options dialog box.</a:t>
            </a:r>
            <a:endParaRPr lang="sv-SE" spc="10" dirty="0">
              <a:solidFill>
                <a:srgbClr val="000000"/>
              </a:solidFill>
              <a:latin typeface="Times New Roman" panose="02020603050405020304" pitchFamily="18" charset="0"/>
              <a:ea typeface="Times" pitchFamily="2" charset="0"/>
            </a:endParaRPr>
          </a:p>
          <a:p>
            <a:pPr marR="36195" algn="just">
              <a:lnSpc>
                <a:spcPts val="1100"/>
              </a:lnSpc>
              <a:spcBef>
                <a:spcPts val="0"/>
              </a:spcBef>
              <a:spcAft>
                <a:spcPts val="400"/>
              </a:spcAft>
              <a:tabLst>
                <a:tab pos="152400" algn="l"/>
              </a:tabLst>
            </a:pPr>
            <a:r>
              <a:rPr lang="en-US" spc="10" dirty="0">
                <a:solidFill>
                  <a:srgbClr val="000000"/>
                </a:solidFill>
                <a:latin typeface="Times New Roman" panose="02020603050405020304" pitchFamily="18" charset="0"/>
                <a:ea typeface="Times" pitchFamily="2" charset="0"/>
              </a:rPr>
              <a:t>5.	Choose Custom from the Alt Text Source menu.</a:t>
            </a:r>
            <a:endParaRPr lang="sv-SE" spc="10" dirty="0">
              <a:solidFill>
                <a:srgbClr val="000000"/>
              </a:solidFill>
              <a:latin typeface="Times New Roman" panose="02020603050405020304" pitchFamily="18" charset="0"/>
              <a:ea typeface="Times" pitchFamily="2" charset="0"/>
            </a:endParaRPr>
          </a:p>
          <a:p>
            <a:pPr marR="36195" algn="just">
              <a:lnSpc>
                <a:spcPts val="1100"/>
              </a:lnSpc>
              <a:spcBef>
                <a:spcPts val="0"/>
              </a:spcBef>
              <a:spcAft>
                <a:spcPts val="600"/>
              </a:spcAft>
              <a:tabLst>
                <a:tab pos="152400" algn="l"/>
              </a:tabLst>
            </a:pPr>
            <a:r>
              <a:rPr lang="en-US" spc="10" dirty="0">
                <a:solidFill>
                  <a:srgbClr val="000000"/>
                </a:solidFill>
                <a:latin typeface="Times New Roman" panose="02020603050405020304" pitchFamily="18" charset="0"/>
                <a:ea typeface="Times" pitchFamily="2" charset="0"/>
              </a:rPr>
              <a:t>6.	Enter the description in the text field and click Done.</a:t>
            </a:r>
            <a:endParaRPr lang="sv-SE" spc="10" dirty="0">
              <a:solidFill>
                <a:srgbClr val="000000"/>
              </a:solidFill>
              <a:latin typeface="Times New Roman" panose="02020603050405020304" pitchFamily="18" charset="0"/>
              <a:ea typeface="Times" pitchFamily="2" charset="0"/>
            </a:endParaRPr>
          </a:p>
          <a:p>
            <a:pPr marR="36195" algn="just">
              <a:lnSpc>
                <a:spcPts val="1100"/>
              </a:lnSpc>
              <a:spcBef>
                <a:spcPts val="0"/>
              </a:spcBef>
              <a:tabLst>
                <a:tab pos="152400" algn="l"/>
              </a:tabLst>
            </a:pPr>
            <a:r>
              <a:rPr lang="en-US" spc="10" dirty="0">
                <a:solidFill>
                  <a:srgbClr val="000000"/>
                </a:solidFill>
                <a:latin typeface="Times New Roman" panose="02020603050405020304" pitchFamily="18" charset="0"/>
                <a:ea typeface="Times" pitchFamily="2" charset="0"/>
              </a:rPr>
              <a:t>Also see this link for more information on Accessibility in InDesign documents: </a:t>
            </a:r>
            <a:endParaRPr lang="sv-SE" spc="10" dirty="0">
              <a:solidFill>
                <a:srgbClr val="000000"/>
              </a:solidFill>
              <a:latin typeface="Times New Roman" panose="02020603050405020304" pitchFamily="18" charset="0"/>
              <a:ea typeface="Times" pitchFamily="2" charset="0"/>
            </a:endParaRPr>
          </a:p>
          <a:p>
            <a:pPr marR="36195" algn="just">
              <a:lnSpc>
                <a:spcPts val="1100"/>
              </a:lnSpc>
              <a:spcBef>
                <a:spcPts val="0"/>
              </a:spcBef>
              <a:spcAft>
                <a:spcPts val="600"/>
              </a:spcAft>
              <a:tabLst>
                <a:tab pos="152400" algn="l"/>
              </a:tabLst>
            </a:pPr>
            <a:r>
              <a:rPr lang="en-US" dirty="0">
                <a:solidFill>
                  <a:srgbClr val="4173AF"/>
                </a:solidFill>
                <a:latin typeface="Times New Roman" panose="02020603050405020304" pitchFamily="18" charset="0"/>
              </a:rPr>
              <a:t>https://www.adobe.com/accessibility/products/indesign.html</a:t>
            </a:r>
            <a:endParaRPr lang="sv-SE" dirty="0">
              <a:solidFill>
                <a:srgbClr val="4173AF"/>
              </a:solidFill>
              <a:latin typeface="Times New Roman" panose="02020603050405020304" pitchFamily="18" charset="0"/>
            </a:endParaRPr>
          </a:p>
          <a:p>
            <a:pPr algn="just">
              <a:lnSpc>
                <a:spcPts val="1100"/>
              </a:lnSpc>
              <a:spcBef>
                <a:spcPts val="0"/>
              </a:spcBef>
            </a:pPr>
            <a:r>
              <a:rPr lang="en-US" sz="900" i="1" kern="1600" spc="20" dirty="0">
                <a:cs typeface="Times New Roman" panose="02020603050405020304" pitchFamily="18" charset="0"/>
              </a:rPr>
              <a:t>Instructions for MS Word</a:t>
            </a:r>
            <a:endParaRPr lang="sv-SE" sz="900" i="1" kern="1600" spc="20" dirty="0">
              <a:cs typeface="Times New Roman" panose="02020603050405020304" pitchFamily="18" charset="0"/>
            </a:endParaRPr>
          </a:p>
          <a:p>
            <a:pPr algn="just">
              <a:lnSpc>
                <a:spcPts val="1100"/>
              </a:lnSpc>
              <a:spcBef>
                <a:spcPts val="0"/>
              </a:spcBef>
              <a:spcAft>
                <a:spcPts val="600"/>
              </a:spcAft>
            </a:pPr>
            <a:r>
              <a:rPr lang="en-US" dirty="0">
                <a:latin typeface="Times New Roman" panose="02020603050405020304" pitchFamily="18" charset="0"/>
                <a:ea typeface="Times New Roman" panose="02020603050405020304" pitchFamily="18" charset="0"/>
              </a:rPr>
              <a:t>To add alt text to your figures in MS </a:t>
            </a:r>
            <a:r>
              <a:rPr lang="en-US" i="1" dirty="0">
                <a:latin typeface="Times New Roman" panose="02020603050405020304" pitchFamily="18" charset="0"/>
                <a:ea typeface="Times New Roman" panose="02020603050405020304" pitchFamily="18" charset="0"/>
              </a:rPr>
              <a:t>Word</a:t>
            </a:r>
            <a:r>
              <a:rPr lang="en-US" dirty="0">
                <a:latin typeface="Times New Roman" panose="02020603050405020304" pitchFamily="18" charset="0"/>
                <a:ea typeface="Times New Roman" panose="02020603050405020304" pitchFamily="18" charset="0"/>
              </a:rPr>
              <a:t>, right click the figure, and select Format Picture | Layout | Alt Text)</a:t>
            </a:r>
            <a:r>
              <a:rPr lang="en-US" dirty="0">
                <a:solidFill>
                  <a:srgbClr val="000000"/>
                </a:solidFill>
                <a:latin typeface="Times New Roman" panose="02020603050405020304" pitchFamily="18" charset="0"/>
                <a:ea typeface="Times New Roman" panose="02020603050405020304" pitchFamily="18" charset="0"/>
              </a:rPr>
              <a:t>. </a:t>
            </a:r>
            <a:endParaRPr lang="sv-SE" dirty="0">
              <a:latin typeface="Times New Roman" panose="02020603050405020304" pitchFamily="18" charset="0"/>
              <a:ea typeface="Times New Roman" panose="02020603050405020304" pitchFamily="18" charset="0"/>
            </a:endParaRPr>
          </a:p>
          <a:p>
            <a:pPr algn="just">
              <a:lnSpc>
                <a:spcPts val="1100"/>
              </a:lnSpc>
              <a:spcBef>
                <a:spcPts val="0"/>
              </a:spcBef>
            </a:pPr>
            <a:r>
              <a:rPr lang="en-US" sz="900" i="1" kern="1600" spc="20" dirty="0">
                <a:cs typeface="Times New Roman" panose="02020603050405020304" pitchFamily="18" charset="0"/>
              </a:rPr>
              <a:t>Instructions for PowerPoint</a:t>
            </a:r>
            <a:endParaRPr lang="sv-SE" sz="900" i="1" kern="1600" spc="20" dirty="0">
              <a:cs typeface="Times New Roman" panose="02020603050405020304" pitchFamily="18" charset="0"/>
            </a:endParaRPr>
          </a:p>
          <a:p>
            <a:pPr algn="just">
              <a:lnSpc>
                <a:spcPts val="1100"/>
              </a:lnSpc>
              <a:spcBef>
                <a:spcPts val="0"/>
              </a:spcBef>
              <a:spcAft>
                <a:spcPts val="600"/>
              </a:spcAft>
            </a:pPr>
            <a:r>
              <a:rPr lang="en-US" dirty="0">
                <a:solidFill>
                  <a:srgbClr val="000000"/>
                </a:solidFill>
                <a:latin typeface="Times New Roman" panose="02020603050405020304" pitchFamily="18" charset="0"/>
                <a:ea typeface="Times New Roman" panose="02020603050405020304" pitchFamily="18" charset="0"/>
              </a:rPr>
              <a:t>In </a:t>
            </a:r>
            <a:r>
              <a:rPr lang="en-US" i="1" dirty="0">
                <a:solidFill>
                  <a:srgbClr val="000000"/>
                </a:solidFill>
                <a:latin typeface="Times New Roman" panose="02020603050405020304" pitchFamily="18" charset="0"/>
                <a:ea typeface="Times New Roman" panose="02020603050405020304" pitchFamily="18" charset="0"/>
              </a:rPr>
              <a:t>PowerPoint, </a:t>
            </a:r>
            <a:r>
              <a:rPr lang="en-US" dirty="0">
                <a:solidFill>
                  <a:srgbClr val="000000"/>
                </a:solidFill>
                <a:latin typeface="Times New Roman" panose="02020603050405020304" pitchFamily="18" charset="0"/>
                <a:ea typeface="Times New Roman" panose="02020603050405020304" pitchFamily="18" charset="0"/>
              </a:rPr>
              <a:t>right click the object for which you would like to add Alt Text and select “Edit Alt Text.” Alternatively, you can select “Alt Text” from the Shape Format Menu in the Options Toolbar. When converting your PowerPoint template to PDF the alt text </a:t>
            </a:r>
            <a:r>
              <a:rPr lang="en-US" i="1" dirty="0">
                <a:solidFill>
                  <a:srgbClr val="000000"/>
                </a:solidFill>
                <a:latin typeface="Times New Roman" panose="02020603050405020304" pitchFamily="18" charset="0"/>
                <a:ea typeface="Times New Roman" panose="02020603050405020304" pitchFamily="18" charset="0"/>
              </a:rPr>
              <a:t>should </a:t>
            </a:r>
            <a:r>
              <a:rPr lang="en-US" dirty="0">
                <a:solidFill>
                  <a:srgbClr val="000000"/>
                </a:solidFill>
                <a:latin typeface="Times New Roman" panose="02020603050405020304" pitchFamily="18" charset="0"/>
                <a:ea typeface="Times New Roman" panose="02020603050405020304" pitchFamily="18" charset="0"/>
              </a:rPr>
              <a:t>copy over but many say that you should do a double check, and where necessary, use Adobe PDF’s Accessibility tool to add text and customize the order in which items will be read.  Alternatively, you can add alt text in Adobe PDF by selecting the image you would like to add text for and selecting Tools | Accessibility | Add Alternative Text.</a:t>
            </a:r>
            <a:endParaRPr lang="sv-SE" dirty="0">
              <a:latin typeface="Times New Roman" panose="02020603050405020304" pitchFamily="18" charset="0"/>
              <a:ea typeface="Times New Roman" panose="02020603050405020304" pitchFamily="18" charset="0"/>
            </a:endParaRPr>
          </a:p>
          <a:p>
            <a:pPr algn="just">
              <a:lnSpc>
                <a:spcPct val="100000"/>
              </a:lnSpc>
              <a:spcBef>
                <a:spcPts val="0"/>
              </a:spcBef>
            </a:pPr>
            <a:r>
              <a:rPr lang="en-US" b="1" kern="900" cap="all" spc="20" dirty="0">
                <a:effectLst>
                  <a:outerShdw sx="1000" sy="1000" algn="ctr" rotWithShape="0">
                    <a:srgbClr val="000000"/>
                  </a:outerShdw>
                </a:effectLst>
                <a:cs typeface="Times New Roman" panose="02020603050405020304" pitchFamily="18" charset="0"/>
              </a:rPr>
              <a:t>LANGUAGE, STYLE AND CONTENT</a:t>
            </a:r>
            <a:endParaRPr lang="sv-SE" b="1" kern="900" cap="all" spc="20" dirty="0">
              <a:effectLst>
                <a:outerShdw sx="1000" sy="1000" algn="ctr" rotWithShape="0">
                  <a:srgbClr val="000000"/>
                </a:outerShdw>
              </a:effectLst>
              <a:cs typeface="Times New Roman" panose="02020603050405020304" pitchFamily="18" charset="0"/>
            </a:endParaRPr>
          </a:p>
          <a:p>
            <a:pPr algn="just">
              <a:lnSpc>
                <a:spcPts val="1100"/>
              </a:lnSpc>
              <a:spcBef>
                <a:spcPts val="0"/>
              </a:spcBef>
              <a:spcAft>
                <a:spcPts val="600"/>
              </a:spcAft>
            </a:pPr>
            <a:r>
              <a:rPr lang="en-US" dirty="0">
                <a:latin typeface="Times New Roman" panose="02020603050405020304" pitchFamily="18" charset="0"/>
                <a:ea typeface="Times New Roman" panose="02020603050405020304" pitchFamily="18" charset="0"/>
              </a:rPr>
              <a:t>The written and spoken language of SIGCHI is English. Spelling and punctuation may use any dialect of English (e.g., British, Canadian, US, etc.) provided this is done consistently. Hyphenation is optional. To ensure suitability for an international audience, please:</a:t>
            </a:r>
            <a:endParaRPr lang="sv-SE" dirty="0">
              <a:latin typeface="Times New Roman" panose="02020603050405020304" pitchFamily="18" charset="0"/>
              <a:ea typeface="Times New Roman" panose="02020603050405020304" pitchFamily="18" charset="0"/>
            </a:endParaRPr>
          </a:p>
          <a:p>
            <a:pPr marL="136525" lvl="0" indent="-127000" algn="just" hangingPunct="0">
              <a:lnSpc>
                <a:spcPct val="100000"/>
              </a:lnSpc>
              <a:spcBef>
                <a:spcPts val="0"/>
              </a:spcBef>
              <a:spcAft>
                <a:spcPts val="400"/>
              </a:spcAft>
              <a:buFont typeface="Symbol" pitchFamily="2" charset="2"/>
              <a:buChar char=""/>
            </a:pPr>
            <a:r>
              <a:rPr lang="en-US" dirty="0">
                <a:latin typeface="Times New Roman" panose="02020603050405020304" pitchFamily="18" charset="0"/>
                <a:ea typeface="Times New Roman" panose="02020603050405020304" pitchFamily="18" charset="0"/>
              </a:rPr>
              <a:t>Write in a straightforward style. </a:t>
            </a:r>
            <a:endParaRPr lang="sv-SE" dirty="0">
              <a:latin typeface="Times New Roman" panose="02020603050405020304" pitchFamily="18" charset="0"/>
              <a:ea typeface="Times New Roman" panose="02020603050405020304" pitchFamily="18" charset="0"/>
            </a:endParaRPr>
          </a:p>
          <a:p>
            <a:pPr marL="136525" lvl="0" indent="-127000" algn="just" hangingPunct="0">
              <a:lnSpc>
                <a:spcPct val="100000"/>
              </a:lnSpc>
              <a:spcBef>
                <a:spcPts val="0"/>
              </a:spcBef>
              <a:spcAft>
                <a:spcPts val="400"/>
              </a:spcAft>
              <a:buFont typeface="Symbol" pitchFamily="2" charset="2"/>
              <a:buChar char=""/>
            </a:pPr>
            <a:r>
              <a:rPr lang="en-US" dirty="0">
                <a:latin typeface="Times New Roman" panose="02020603050405020304" pitchFamily="18" charset="0"/>
                <a:ea typeface="Times New Roman" panose="02020603050405020304" pitchFamily="18" charset="0"/>
              </a:rPr>
              <a:t>Try to avoid long or complex sentence structures. </a:t>
            </a:r>
            <a:endParaRPr lang="sv-SE" dirty="0">
              <a:latin typeface="Times New Roman" panose="02020603050405020304" pitchFamily="18" charset="0"/>
              <a:ea typeface="Times New Roman" panose="02020603050405020304" pitchFamily="18" charset="0"/>
            </a:endParaRPr>
          </a:p>
          <a:p>
            <a:pPr marL="136525" lvl="0" indent="-127000" algn="just" hangingPunct="0">
              <a:lnSpc>
                <a:spcPct val="100000"/>
              </a:lnSpc>
              <a:spcBef>
                <a:spcPts val="0"/>
              </a:spcBef>
              <a:spcAft>
                <a:spcPts val="400"/>
              </a:spcAft>
              <a:buFont typeface="Symbol" pitchFamily="2" charset="2"/>
              <a:buChar char=""/>
            </a:pPr>
            <a:r>
              <a:rPr lang="en-US" dirty="0">
                <a:latin typeface="Times New Roman" panose="02020603050405020304" pitchFamily="18" charset="0"/>
                <a:ea typeface="Times New Roman" panose="02020603050405020304" pitchFamily="18" charset="0"/>
              </a:rPr>
              <a:t>Use common and basic vocabulary (e.g., use the word “unusual” rather than the word “arcane”).</a:t>
            </a:r>
            <a:endParaRPr lang="sv-SE" dirty="0">
              <a:latin typeface="Times New Roman" panose="02020603050405020304" pitchFamily="18" charset="0"/>
              <a:ea typeface="Times New Roman" panose="02020603050405020304" pitchFamily="18" charset="0"/>
            </a:endParaRPr>
          </a:p>
          <a:p>
            <a:pPr marL="136525" lvl="0" indent="-127000" algn="just" hangingPunct="0">
              <a:lnSpc>
                <a:spcPct val="100000"/>
              </a:lnSpc>
              <a:spcBef>
                <a:spcPts val="0"/>
              </a:spcBef>
              <a:spcAft>
                <a:spcPts val="400"/>
              </a:spcAft>
              <a:buFont typeface="Symbol" pitchFamily="2" charset="2"/>
              <a:buChar char=""/>
            </a:pPr>
            <a:r>
              <a:rPr lang="en-US" dirty="0">
                <a:latin typeface="Times New Roman" panose="02020603050405020304" pitchFamily="18" charset="0"/>
                <a:ea typeface="Times New Roman" panose="02020603050405020304" pitchFamily="18" charset="0"/>
              </a:rPr>
              <a:t>Briefly define or explain all technical terms that may be unfamiliar to readers.</a:t>
            </a:r>
            <a:endParaRPr lang="sv-SE" dirty="0">
              <a:latin typeface="Times New Roman" panose="02020603050405020304" pitchFamily="18" charset="0"/>
              <a:ea typeface="Times New Roman" panose="02020603050405020304" pitchFamily="18" charset="0"/>
            </a:endParaRPr>
          </a:p>
          <a:p>
            <a:pPr marL="136525" lvl="0" indent="-127000" algn="just" hangingPunct="0">
              <a:lnSpc>
                <a:spcPct val="100000"/>
              </a:lnSpc>
              <a:spcBef>
                <a:spcPts val="0"/>
              </a:spcBef>
              <a:spcAft>
                <a:spcPts val="400"/>
              </a:spcAft>
              <a:buFont typeface="Symbol" pitchFamily="2" charset="2"/>
              <a:buChar char=""/>
            </a:pPr>
            <a:r>
              <a:rPr lang="en-US" dirty="0">
                <a:latin typeface="Times New Roman" panose="02020603050405020304" pitchFamily="18" charset="0"/>
                <a:ea typeface="Times New Roman" panose="02020603050405020304" pitchFamily="18" charset="0"/>
              </a:rPr>
              <a:t>Explain all acronyms the first time they are used in your text—e.g., “Digital Signal Processing (DSP)”.</a:t>
            </a:r>
            <a:endParaRPr lang="sv-SE" dirty="0">
              <a:latin typeface="Times New Roman" panose="02020603050405020304" pitchFamily="18" charset="0"/>
              <a:ea typeface="Times New Roman" panose="02020603050405020304" pitchFamily="18" charset="0"/>
            </a:endParaRPr>
          </a:p>
          <a:p>
            <a:pPr marL="136525" lvl="0" indent="-127000" algn="just" hangingPunct="0">
              <a:lnSpc>
                <a:spcPct val="100000"/>
              </a:lnSpc>
              <a:spcBef>
                <a:spcPts val="0"/>
              </a:spcBef>
              <a:spcAft>
                <a:spcPts val="400"/>
              </a:spcAft>
              <a:buFont typeface="Symbol" pitchFamily="2" charset="2"/>
              <a:buChar char=""/>
            </a:pPr>
            <a:r>
              <a:rPr lang="en-US" dirty="0">
                <a:latin typeface="Times New Roman" panose="02020603050405020304" pitchFamily="18" charset="0"/>
                <a:ea typeface="Times New Roman" panose="02020603050405020304" pitchFamily="18" charset="0"/>
              </a:rPr>
              <a:t>Explain local references (e.g., not everyone knows all city names in a particular country).</a:t>
            </a:r>
            <a:endParaRPr lang="sv-SE" sz="900" b="1" cap="all" dirty="0"/>
          </a:p>
        </p:txBody>
      </p:sp>
    </p:spTree>
    <p:extLst>
      <p:ext uri="{BB962C8B-B14F-4D97-AF65-F5344CB8AC3E}">
        <p14:creationId xmlns:p14="http://schemas.microsoft.com/office/powerpoint/2010/main" val="2227606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1">
            <a:extLst>
              <a:ext uri="{FF2B5EF4-FFF2-40B4-BE49-F238E27FC236}">
                <a16:creationId xmlns:a16="http://schemas.microsoft.com/office/drawing/2014/main" id="{3216F249-A7FC-B543-A3BA-5B861C821F1C}"/>
              </a:ext>
            </a:extLst>
          </p:cNvPr>
          <p:cNvSpPr txBox="1">
            <a:spLocks/>
          </p:cNvSpPr>
          <p:nvPr/>
        </p:nvSpPr>
        <p:spPr>
          <a:xfrm>
            <a:off x="466725" y="909638"/>
            <a:ext cx="9121775" cy="6100762"/>
          </a:xfrm>
          <a:prstGeom prst="rect">
            <a:avLst/>
          </a:prstGeom>
        </p:spPr>
        <p:txBody>
          <a:bodyPr wrap="none" lIns="0" tIns="0" rIns="0" bIns="0" numCol="3" spcCol="216000"/>
          <a:lstStyle>
            <a:lvl1pPr marL="0" indent="0" algn="l" defTabSz="1005864" rtl="0" eaLnBrk="1" latinLnBrk="0" hangingPunct="1">
              <a:lnSpc>
                <a:spcPct val="90000"/>
              </a:lnSpc>
              <a:spcBef>
                <a:spcPts val="1100"/>
              </a:spcBef>
              <a:buFont typeface="Arial" panose="020B0604020202020204" pitchFamily="34" charset="0"/>
              <a:buNone/>
              <a:defRPr lang="en-US" sz="1000" kern="1200" smtClean="0">
                <a:solidFill>
                  <a:schemeClr val="tx1"/>
                </a:solidFill>
                <a:effectLst/>
                <a:latin typeface="Arial" panose="020B0604020202020204" pitchFamily="34" charset="0"/>
                <a:ea typeface="+mn-ea"/>
                <a:cs typeface="Arial" panose="020B0604020202020204" pitchFamily="34" charset="0"/>
              </a:defRPr>
            </a:lvl1pPr>
            <a:lvl2pPr marL="754398" indent="-251466" algn="l" defTabSz="1005864" rtl="0" eaLnBrk="1" latinLnBrk="0" hangingPunct="1">
              <a:lnSpc>
                <a:spcPct val="90000"/>
              </a:lnSpc>
              <a:spcBef>
                <a:spcPts val="550"/>
              </a:spcBef>
              <a:buFont typeface="Arial" panose="020B0604020202020204" pitchFamily="34" charset="0"/>
              <a:buChar char="•"/>
              <a:defRPr sz="2641" kern="1200">
                <a:solidFill>
                  <a:schemeClr val="tx1"/>
                </a:solidFill>
                <a:latin typeface="+mn-lt"/>
                <a:ea typeface="+mn-ea"/>
                <a:cs typeface="+mn-cs"/>
              </a:defRPr>
            </a:lvl2pPr>
            <a:lvl3pPr marL="1257331" indent="-251466" algn="l" defTabSz="1005864"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62"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94"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126"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9058"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91"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922"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a:lstStyle>
          <a:p>
            <a:pPr marL="136525" indent="-127000" algn="just" hangingPunct="0">
              <a:lnSpc>
                <a:spcPct val="100000"/>
              </a:lnSpc>
              <a:spcBef>
                <a:spcPts val="0"/>
              </a:spcBef>
              <a:spcAft>
                <a:spcPts val="400"/>
              </a:spcAft>
              <a:buFont typeface="Symbol" pitchFamily="2" charset="2"/>
              <a:buChar char=""/>
            </a:pPr>
            <a:r>
              <a:rPr lang="en-US" spc="-10" dirty="0">
                <a:latin typeface="Times New Roman" panose="02020603050405020304" pitchFamily="18" charset="0"/>
              </a:rPr>
              <a:t>Explain “insider” comments. Ensure that your whole audience understands any reference whose meaning you do not describe (e.g., do not assume that everyone has used an Android phone, or a particular application).</a:t>
            </a:r>
          </a:p>
          <a:p>
            <a:pPr marL="136525" indent="-127000" algn="just" hangingPunct="0">
              <a:lnSpc>
                <a:spcPct val="100000"/>
              </a:lnSpc>
              <a:spcBef>
                <a:spcPts val="0"/>
              </a:spcBef>
              <a:spcAft>
                <a:spcPts val="400"/>
              </a:spcAft>
              <a:buFont typeface="Symbol" pitchFamily="2" charset="2"/>
              <a:buChar char=""/>
            </a:pPr>
            <a:r>
              <a:rPr lang="en-US" spc="-10" dirty="0">
                <a:latin typeface="Times New Roman" panose="02020603050405020304" pitchFamily="18" charset="0"/>
              </a:rPr>
              <a:t>Explain colloquial language and puns. Understanding phrases like “red herring” may require a local knowledge of English. Humor and irony are difficult to translate.</a:t>
            </a:r>
          </a:p>
          <a:p>
            <a:pPr marL="136525" indent="-127000" algn="just" hangingPunct="0">
              <a:lnSpc>
                <a:spcPct val="100000"/>
              </a:lnSpc>
              <a:spcBef>
                <a:spcPts val="0"/>
              </a:spcBef>
              <a:spcAft>
                <a:spcPts val="400"/>
              </a:spcAft>
              <a:buFont typeface="Symbol" pitchFamily="2" charset="2"/>
              <a:buChar char=""/>
            </a:pPr>
            <a:r>
              <a:rPr lang="en-US" spc="-10" dirty="0">
                <a:latin typeface="Times New Roman" panose="02020603050405020304" pitchFamily="18" charset="0"/>
              </a:rPr>
              <a:t>Use unambiguous forms for culturally localized concepts, such as times, dates, currencies, and numbers (e.g., “1-5- 97” or “5/1/97” may mean 5 January or 1 May, and “seven o’clock” may mean 7:00 am or 19:00). For currencies, indicate equivalences: “Participants were paid ₩22, or roughly US$29.”</a:t>
            </a:r>
          </a:p>
          <a:p>
            <a:pPr marL="136525" indent="-127000" algn="just" hangingPunct="0">
              <a:lnSpc>
                <a:spcPct val="100000"/>
              </a:lnSpc>
              <a:spcBef>
                <a:spcPts val="0"/>
              </a:spcBef>
              <a:spcAft>
                <a:spcPts val="400"/>
              </a:spcAft>
              <a:buFont typeface="Symbol" pitchFamily="2" charset="2"/>
              <a:buChar char=""/>
            </a:pPr>
            <a:r>
              <a:rPr lang="en-US" spc="-10" dirty="0">
                <a:latin typeface="Times New Roman" panose="02020603050405020304" pitchFamily="18" charset="0"/>
              </a:rPr>
              <a:t>Be careful with the use of gender-specific pronouns (he, she) and other gendered words (chairman, manpower, man-months). Use inclusive language that is gender-neutral (e.g., she or he, they, s/he, chair, staff, staff-hours, person-years). See the Guidelines for Bias-Free Writing for further advice and examples regarding gender and other personal attributes . Be particularly aware of considerations around writing about people with disabilities. </a:t>
            </a:r>
          </a:p>
          <a:p>
            <a:pPr marL="136525" indent="-127000" algn="just" hangingPunct="0">
              <a:lnSpc>
                <a:spcPct val="100000"/>
              </a:lnSpc>
              <a:spcBef>
                <a:spcPts val="0"/>
              </a:spcBef>
              <a:spcAft>
                <a:spcPts val="400"/>
              </a:spcAft>
              <a:buFont typeface="Symbol" pitchFamily="2" charset="2"/>
              <a:buChar char=""/>
            </a:pPr>
            <a:r>
              <a:rPr lang="en-US" spc="-10" dirty="0">
                <a:latin typeface="Times New Roman" panose="02020603050405020304" pitchFamily="18" charset="0"/>
              </a:rPr>
              <a:t>If possible, use the full (extended) alphabetic character set for names of persons, institutions, and places (e.g., </a:t>
            </a:r>
            <a:r>
              <a:rPr lang="en-US" spc="-10" dirty="0" err="1">
                <a:latin typeface="Times New Roman" panose="02020603050405020304" pitchFamily="18" charset="0"/>
              </a:rPr>
              <a:t>Grønbæk</a:t>
            </a:r>
            <a:r>
              <a:rPr lang="en-US" spc="-10" dirty="0">
                <a:latin typeface="Times New Roman" panose="02020603050405020304" pitchFamily="18" charset="0"/>
              </a:rPr>
              <a:t>, </a:t>
            </a:r>
            <a:r>
              <a:rPr lang="en-US" spc="-10" dirty="0" err="1">
                <a:latin typeface="Times New Roman" panose="02020603050405020304" pitchFamily="18" charset="0"/>
              </a:rPr>
              <a:t>Lafreniére</a:t>
            </a:r>
            <a:r>
              <a:rPr lang="en-US" spc="-10" dirty="0">
                <a:latin typeface="Times New Roman" panose="02020603050405020304" pitchFamily="18" charset="0"/>
              </a:rPr>
              <a:t>, Sánchez, </a:t>
            </a:r>
            <a:r>
              <a:rPr lang="en-US" spc="-10" dirty="0" err="1">
                <a:latin typeface="Times New Roman" panose="02020603050405020304" pitchFamily="18" charset="0"/>
              </a:rPr>
              <a:t>Nguyễn</a:t>
            </a:r>
            <a:r>
              <a:rPr lang="en-US" spc="-10" dirty="0">
                <a:latin typeface="Times New Roman" panose="02020603050405020304" pitchFamily="18" charset="0"/>
              </a:rPr>
              <a:t>, Universität, </a:t>
            </a:r>
            <a:r>
              <a:rPr lang="en-US" spc="-10" dirty="0" err="1">
                <a:latin typeface="Times New Roman" panose="02020603050405020304" pitchFamily="18" charset="0"/>
              </a:rPr>
              <a:t>Weißenbach</a:t>
            </a:r>
            <a:r>
              <a:rPr lang="en-US" spc="-10" dirty="0">
                <a:latin typeface="Times New Roman" panose="02020603050405020304" pitchFamily="18" charset="0"/>
              </a:rPr>
              <a:t>, </a:t>
            </a:r>
            <a:r>
              <a:rPr lang="en-US" spc="-10" dirty="0" err="1">
                <a:latin typeface="Times New Roman" panose="02020603050405020304" pitchFamily="18" charset="0"/>
              </a:rPr>
              <a:t>Züllighoven</a:t>
            </a:r>
            <a:r>
              <a:rPr lang="en-US" spc="-10" dirty="0">
                <a:latin typeface="Times New Roman" panose="02020603050405020304" pitchFamily="18" charset="0"/>
              </a:rPr>
              <a:t>, </a:t>
            </a:r>
            <a:r>
              <a:rPr lang="en-US" spc="-10" dirty="0" err="1">
                <a:latin typeface="Times New Roman" panose="02020603050405020304" pitchFamily="18" charset="0"/>
              </a:rPr>
              <a:t>Århus</a:t>
            </a:r>
            <a:r>
              <a:rPr lang="en-US" spc="-10" dirty="0">
                <a:latin typeface="Times New Roman" panose="02020603050405020304" pitchFamily="18" charset="0"/>
              </a:rPr>
              <a:t>, etc.). These characters are already included in most versions and variants of Times, Helvetica, and Arial fonts.</a:t>
            </a:r>
          </a:p>
          <a:p>
            <a:pPr algn="just">
              <a:lnSpc>
                <a:spcPct val="100000"/>
              </a:lnSpc>
              <a:spcBef>
                <a:spcPts val="0"/>
              </a:spcBef>
            </a:pPr>
            <a:r>
              <a:rPr lang="en-US" sz="900" b="1" kern="1600" spc="20" dirty="0">
                <a:cs typeface="Times New Roman" panose="02020603050405020304" pitchFamily="18" charset="0"/>
              </a:rPr>
              <a:t>Quotations </a:t>
            </a:r>
          </a:p>
          <a:p>
            <a:pPr algn="just">
              <a:spcBef>
                <a:spcPts val="0"/>
              </a:spcBef>
              <a:spcAft>
                <a:spcPts val="600"/>
              </a:spcAft>
            </a:pPr>
            <a:r>
              <a:rPr lang="en-NZ" dirty="0">
                <a:latin typeface="Times New Roman" panose="02020603050405020304" pitchFamily="18" charset="0"/>
              </a:rPr>
              <a:t>Quotations may be italicized when </a:t>
            </a:r>
            <a:r>
              <a:rPr lang="en-NZ" i="1" dirty="0">
                <a:latin typeface="Times New Roman" panose="02020603050405020304" pitchFamily="18" charset="0"/>
              </a:rPr>
              <a:t>“placed inline”</a:t>
            </a:r>
            <a:r>
              <a:rPr lang="en-NZ" dirty="0">
                <a:latin typeface="Times New Roman" panose="02020603050405020304" pitchFamily="18" charset="0"/>
              </a:rPr>
              <a:t>. </a:t>
            </a:r>
          </a:p>
          <a:p>
            <a:pPr marL="177800" marR="1460" algn="just">
              <a:spcBef>
                <a:spcPts val="0"/>
              </a:spcBef>
              <a:spcAft>
                <a:spcPts val="600"/>
              </a:spcAft>
            </a:pPr>
            <a:r>
              <a:rPr lang="en-NZ" dirty="0">
                <a:latin typeface="Times New Roman" panose="02020603050405020304" pitchFamily="18" charset="0"/>
              </a:rPr>
              <a:t>Longer quotes, when placed in their own paragraph, need not be italicized or in quotation marks when indented. </a:t>
            </a:r>
          </a:p>
          <a:p>
            <a:pPr algn="just">
              <a:spcBef>
                <a:spcPts val="0"/>
              </a:spcBef>
            </a:pPr>
            <a:r>
              <a:rPr lang="en-US" sz="900" b="1" kern="1600" cap="all" spc="20" dirty="0">
                <a:cs typeface="Times New Roman" panose="02020603050405020304" pitchFamily="18" charset="0"/>
              </a:rPr>
              <a:t>Conclusion</a:t>
            </a:r>
          </a:p>
          <a:p>
            <a:pPr algn="just">
              <a:lnSpc>
                <a:spcPts val="1100"/>
              </a:lnSpc>
              <a:spcBef>
                <a:spcPts val="0"/>
              </a:spcBef>
              <a:spcAft>
                <a:spcPts val="600"/>
              </a:spcAft>
            </a:pPr>
            <a:r>
              <a:rPr lang="en-US" dirty="0">
                <a:latin typeface="Times New Roman" panose="02020603050405020304" pitchFamily="18" charset="0"/>
              </a:rPr>
              <a:t>It is important that you write for the DIS/SIGCHI audience. Please read previous years’ proceedings to understand the writing style and conventions that successful Pictorials authors have used. State clearly what you have done, not merely what you plan to do, and explain how your work is different from previously published work, i.e., </a:t>
            </a:r>
            <a:r>
              <a:rPr lang="en-US" i="1" dirty="0">
                <a:latin typeface="Times New Roman" panose="02020603050405020304" pitchFamily="18" charset="0"/>
              </a:rPr>
              <a:t>the unique contribution that your work makes to the field</a:t>
            </a:r>
            <a:r>
              <a:rPr lang="en-US" dirty="0">
                <a:latin typeface="Times New Roman" panose="02020603050405020304" pitchFamily="18" charset="0"/>
              </a:rPr>
              <a:t>. Please consider what the reader will learn from your submission, and how they will find your work useful. If you write with these questions in mind, your work is more likely to be successful, both in being accepted into the conference, and in influencing the work of our field.</a:t>
            </a:r>
          </a:p>
          <a:p>
            <a:pPr algn="just">
              <a:lnSpc>
                <a:spcPts val="1100"/>
              </a:lnSpc>
              <a:spcBef>
                <a:spcPts val="0"/>
              </a:spcBef>
              <a:spcAft>
                <a:spcPts val="200"/>
              </a:spcAft>
            </a:pPr>
            <a:r>
              <a:rPr lang="en-US" sz="900" b="1" kern="1600" cap="all" spc="20" dirty="0">
                <a:cs typeface="Times New Roman" panose="02020603050405020304" pitchFamily="18" charset="0"/>
              </a:rPr>
              <a:t>ACKNOWLEDGMENTS</a:t>
            </a:r>
          </a:p>
          <a:p>
            <a:pPr algn="just">
              <a:lnSpc>
                <a:spcPts val="1100"/>
              </a:lnSpc>
              <a:spcBef>
                <a:spcPts val="0"/>
              </a:spcBef>
              <a:spcAft>
                <a:spcPts val="600"/>
              </a:spcAft>
            </a:pPr>
            <a:r>
              <a:rPr lang="en-US" dirty="0">
                <a:latin typeface="Times New Roman" panose="02020603050405020304" pitchFamily="18" charset="0"/>
              </a:rPr>
              <a:t>Sample text: We thank all the volunteers, and all publications support and staff, who wrote and provided helpful comments on previous versions of this document. Authors 1, 2, and 3 gratefully acknowledge the grant from NSF (#1234-2012-ABC). This is just an example. </a:t>
            </a:r>
          </a:p>
          <a:p>
            <a:pPr algn="just">
              <a:lnSpc>
                <a:spcPct val="100000"/>
              </a:lnSpc>
              <a:spcBef>
                <a:spcPts val="0"/>
              </a:spcBef>
            </a:pPr>
            <a:r>
              <a:rPr lang="en-US" sz="900" b="1" kern="1600" spc="20" dirty="0">
                <a:cs typeface="Times New Roman" panose="02020603050405020304" pitchFamily="18" charset="0"/>
              </a:rPr>
              <a:t>References and Citations</a:t>
            </a:r>
          </a:p>
          <a:p>
            <a:pPr algn="just">
              <a:lnSpc>
                <a:spcPts val="1100"/>
              </a:lnSpc>
              <a:spcBef>
                <a:spcPts val="0"/>
              </a:spcBef>
              <a:spcAft>
                <a:spcPts val="600"/>
              </a:spcAft>
            </a:pPr>
            <a:r>
              <a:rPr lang="en-US" dirty="0">
                <a:latin typeface="Times New Roman" panose="02020603050405020304" pitchFamily="18" charset="0"/>
              </a:rPr>
              <a:t>Your references should be published materials accessible to the public. Internal technical reports may be cited only if they are easily accessible (i.e., you provide the address for obtaining the report within your citation) and may be obtained by any reader for a nominal fee. Proprietary information may not be cited. Private communications should be acknowledged in the main text, not referenced (e.g., “[</a:t>
            </a:r>
            <a:r>
              <a:rPr lang="en-US" dirty="0" err="1">
                <a:latin typeface="Times New Roman" panose="02020603050405020304" pitchFamily="18" charset="0"/>
              </a:rPr>
              <a:t>Borriello</a:t>
            </a:r>
            <a:r>
              <a:rPr lang="en-US" dirty="0">
                <a:latin typeface="Times New Roman" panose="02020603050405020304" pitchFamily="18" charset="0"/>
              </a:rPr>
              <a:t>, personal communication]”).</a:t>
            </a:r>
          </a:p>
          <a:p>
            <a:pPr algn="just">
              <a:lnSpc>
                <a:spcPts val="1100"/>
              </a:lnSpc>
              <a:spcBef>
                <a:spcPts val="0"/>
              </a:spcBef>
              <a:spcAft>
                <a:spcPts val="600"/>
              </a:spcAft>
            </a:pPr>
            <a:r>
              <a:rPr lang="en-US" dirty="0">
                <a:latin typeface="Times New Roman" panose="02020603050405020304" pitchFamily="18" charset="0"/>
              </a:rPr>
              <a:t>References if a different font type is used must be matched in font size to the SIGCHI body text (Times New Roman, 10pt, as here displayed) and further must follow ACM formatting rules and citation format: </a:t>
            </a:r>
            <a:r>
              <a:rPr lang="en-US" dirty="0">
                <a:solidFill>
                  <a:srgbClr val="4173AF"/>
                </a:solidFill>
                <a:latin typeface="Times New Roman" panose="02020603050405020304" pitchFamily="18" charset="0"/>
              </a:rPr>
              <a:t>http://acm.org/publications/submissions/latex_style. </a:t>
            </a:r>
            <a:endParaRPr lang="en-US" dirty="0">
              <a:solidFill>
                <a:srgbClr val="4173AF"/>
              </a:solidFill>
              <a:latin typeface="Times New Roman" panose="02020603050405020304" pitchFamily="18" charset="0"/>
              <a:hlinkClick r:id="rId2"/>
            </a:endParaRPr>
          </a:p>
          <a:p>
            <a:pPr algn="just">
              <a:lnSpc>
                <a:spcPts val="1100"/>
              </a:lnSpc>
              <a:spcBef>
                <a:spcPts val="0"/>
              </a:spcBef>
              <a:spcAft>
                <a:spcPts val="600"/>
              </a:spcAft>
            </a:pPr>
            <a:r>
              <a:rPr lang="en-US" dirty="0">
                <a:latin typeface="Times New Roman" panose="02020603050405020304" pitchFamily="18" charset="0"/>
              </a:rPr>
              <a:t>References should be in alphabetical order by last name of first author and numbered with square brackets as shown here. Example reference formatting for individual journal articles [11], articles in conference proceedings [6], books [8], theses [9], book chapters [10], an entire journal issue [5], websites [1],[3], tweets [1], patents [4], and online videos [7] is given here. This includes citations to internet resources [1,3,7] according to ACM format, although it is often appropriate to include URLs directly in the text, as above.</a:t>
            </a:r>
          </a:p>
          <a:p>
            <a:pPr algn="just">
              <a:lnSpc>
                <a:spcPts val="1200"/>
              </a:lnSpc>
              <a:spcBef>
                <a:spcPts val="0"/>
              </a:spcBef>
              <a:spcAft>
                <a:spcPts val="600"/>
              </a:spcAft>
            </a:pPr>
            <a:r>
              <a:rPr lang="en-US" dirty="0">
                <a:solidFill>
                  <a:srgbClr val="000000"/>
                </a:solidFill>
                <a:latin typeface="Times New Roman" panose="02020603050405020304" pitchFamily="18" charset="0"/>
              </a:rPr>
              <a:t>This formatting is a slightly edited version of the format automatically generated by the ACM Digital Library (</a:t>
            </a:r>
            <a:r>
              <a:rPr lang="en-US" dirty="0">
                <a:solidFill>
                  <a:srgbClr val="4173AF"/>
                </a:solidFill>
                <a:latin typeface="Times New Roman" panose="02020603050405020304" pitchFamily="18" charset="0"/>
              </a:rPr>
              <a:t>http://</a:t>
            </a:r>
            <a:r>
              <a:rPr lang="en-US" dirty="0" err="1">
                <a:solidFill>
                  <a:srgbClr val="4173AF"/>
                </a:solidFill>
                <a:latin typeface="Times New Roman" panose="02020603050405020304" pitchFamily="18" charset="0"/>
              </a:rPr>
              <a:t>dl.acm.org</a:t>
            </a:r>
            <a:r>
              <a:rPr lang="en-US" dirty="0">
                <a:solidFill>
                  <a:srgbClr val="000000"/>
                </a:solidFill>
                <a:latin typeface="Times New Roman" panose="02020603050405020304" pitchFamily="18" charset="0"/>
              </a:rPr>
              <a:t>) as “ACM Ref”.  Lastly, keep in Mind that references will not count into the maximum page count of 12 pages. </a:t>
            </a:r>
            <a:endParaRPr lang="en-CA" dirty="0">
              <a:latin typeface="Times New Roman" panose="02020603050405020304" pitchFamily="18" charset="0"/>
              <a:ea typeface="Times New Roman" panose="02020603050405020304" pitchFamily="18" charset="0"/>
            </a:endParaRPr>
          </a:p>
          <a:p>
            <a:pPr marL="177800" indent="-166688" algn="just">
              <a:spcBef>
                <a:spcPts val="0"/>
              </a:spcBef>
              <a:spcAft>
                <a:spcPts val="200"/>
              </a:spcAft>
            </a:pPr>
            <a:r>
              <a:rPr lang="en-US" sz="900" b="1" kern="1600" cap="all" spc="20" dirty="0">
                <a:ea typeface="Times New Roman" panose="02020603050405020304" pitchFamily="18" charset="0"/>
                <a:cs typeface="Times New Roman" panose="02020603050405020304" pitchFamily="18" charset="0"/>
              </a:rPr>
              <a:t>References</a:t>
            </a:r>
            <a:r>
              <a:rPr lang="en-US" sz="900" b="1" kern="1600" cap="all" dirty="0">
                <a:ea typeface="Times New Roman" panose="02020603050405020304" pitchFamily="18" charset="0"/>
                <a:cs typeface="Times New Roman" panose="02020603050405020304" pitchFamily="18" charset="0"/>
              </a:rPr>
              <a:t> </a:t>
            </a:r>
            <a:endParaRPr lang="sv-SE" sz="900" b="1" kern="1600" cap="all" dirty="0">
              <a:ea typeface="Times New Roman" panose="02020603050405020304" pitchFamily="18" charset="0"/>
              <a:cs typeface="Times New Roman" panose="02020603050405020304" pitchFamily="18" charset="0"/>
            </a:endParaRPr>
          </a:p>
          <a:p>
            <a:pPr marL="271463" lvl="0" indent="-260350" hangingPunct="0">
              <a:lnSpc>
                <a:spcPts val="1200"/>
              </a:lnSpc>
              <a:spcBef>
                <a:spcPts val="0"/>
              </a:spcBef>
              <a:spcAft>
                <a:spcPts val="600"/>
              </a:spcAft>
              <a:buSzPts val="900"/>
              <a:tabLst>
                <a:tab pos="260350" algn="l"/>
              </a:tabLst>
            </a:pPr>
            <a:r>
              <a:rPr lang="en-US" dirty="0">
                <a:latin typeface="Times New Roman" panose="02020603050405020304" pitchFamily="18" charset="0"/>
                <a:ea typeface="Times New Roman" panose="02020603050405020304" pitchFamily="18" charset="0"/>
              </a:rPr>
              <a:t>[1] 	@_CHINOSAUR. 2014. VENUE IS TOO COLD. #BINGO #CHI2016. Tweet. (1 May, 2014). Retrieved February 2, 2014 from https://</a:t>
            </a:r>
            <a:r>
              <a:rPr lang="en-US" dirty="0" err="1">
                <a:latin typeface="Times New Roman" panose="02020603050405020304" pitchFamily="18" charset="0"/>
                <a:ea typeface="Times New Roman" panose="02020603050405020304" pitchFamily="18" charset="0"/>
              </a:rPr>
              <a:t>twitter.com</a:t>
            </a:r>
            <a:r>
              <a:rPr lang="en-US" dirty="0">
                <a:latin typeface="Times New Roman" panose="02020603050405020304" pitchFamily="18" charset="0"/>
                <a:ea typeface="Times New Roman" panose="02020603050405020304" pitchFamily="18" charset="0"/>
              </a:rPr>
              <a:t>/_CHINOSAUR/status/461864317415989248</a:t>
            </a:r>
            <a:endParaRPr lang="sv-SE" dirty="0">
              <a:latin typeface="Times New Roman" panose="02020603050405020304" pitchFamily="18" charset="0"/>
              <a:ea typeface="Times New Roman" panose="02020603050405020304" pitchFamily="18" charset="0"/>
            </a:endParaRPr>
          </a:p>
          <a:p>
            <a:pPr marL="271463" indent="-260350" hangingPunct="0">
              <a:lnSpc>
                <a:spcPts val="1200"/>
              </a:lnSpc>
              <a:spcBef>
                <a:spcPts val="0"/>
              </a:spcBef>
              <a:spcAft>
                <a:spcPts val="600"/>
              </a:spcAft>
              <a:buSzPts val="900"/>
              <a:tabLst>
                <a:tab pos="260350" algn="l"/>
              </a:tabLst>
            </a:pPr>
            <a:r>
              <a:rPr lang="en-US" dirty="0">
                <a:latin typeface="Times New Roman" panose="02020603050405020304" pitchFamily="18" charset="0"/>
              </a:rPr>
              <a:t>[2]	ACM. How to Classify Works Using ACM’s Computing Classification System. 2014. Retrieved August 22, 2014 from http://www.acm.org/class/how_to_use.html </a:t>
            </a:r>
            <a:endParaRPr lang="sv-SE" dirty="0">
              <a:latin typeface="Times New Roman" panose="02020603050405020304" pitchFamily="18" charset="0"/>
            </a:endParaRPr>
          </a:p>
          <a:p>
            <a:pPr marL="271463" indent="-260350" hangingPunct="0">
              <a:lnSpc>
                <a:spcPts val="1200"/>
              </a:lnSpc>
              <a:spcBef>
                <a:spcPts val="0"/>
              </a:spcBef>
              <a:spcAft>
                <a:spcPts val="600"/>
              </a:spcAft>
              <a:buSzPts val="900"/>
              <a:tabLst>
                <a:tab pos="260350" algn="l"/>
              </a:tabLst>
            </a:pPr>
            <a:r>
              <a:rPr lang="en-US" dirty="0">
                <a:latin typeface="Times New Roman" panose="02020603050405020304" pitchFamily="18" charset="0"/>
              </a:rPr>
              <a:t>[3]	Anna Cavender, Shari </a:t>
            </a:r>
            <a:r>
              <a:rPr lang="en-US" dirty="0" err="1">
                <a:latin typeface="Times New Roman" panose="02020603050405020304" pitchFamily="18" charset="0"/>
              </a:rPr>
              <a:t>Trewin</a:t>
            </a:r>
            <a:r>
              <a:rPr lang="en-US" dirty="0">
                <a:latin typeface="Times New Roman" panose="02020603050405020304" pitchFamily="18" charset="0"/>
              </a:rPr>
              <a:t>, Vicki Hanson. 2014. Accessible Writing Guide. Retrieved August 22, 2014 from http://www.sigaccess.org/welcome-to-sigaccess/resources/accessible-writing-guide/ </a:t>
            </a:r>
            <a:endParaRPr lang="sv-SE" dirty="0">
              <a:latin typeface="Times New Roman" panose="02020603050405020304" pitchFamily="18" charset="0"/>
            </a:endParaRPr>
          </a:p>
          <a:p>
            <a:pPr marL="271463" indent="-260350" hangingPunct="0">
              <a:lnSpc>
                <a:spcPts val="1200"/>
              </a:lnSpc>
              <a:spcBef>
                <a:spcPts val="0"/>
              </a:spcBef>
              <a:spcAft>
                <a:spcPts val="600"/>
              </a:spcAft>
              <a:buSzPts val="900"/>
              <a:tabLst>
                <a:tab pos="260350" algn="l"/>
              </a:tabLst>
            </a:pPr>
            <a:r>
              <a:rPr lang="en-US" dirty="0">
                <a:latin typeface="Times New Roman" panose="02020603050405020304" pitchFamily="18" charset="0"/>
              </a:rPr>
              <a:t>[4]	Morton L. Heilig. 1962. </a:t>
            </a:r>
            <a:r>
              <a:rPr lang="en-US" dirty="0" err="1">
                <a:latin typeface="Times New Roman" panose="02020603050405020304" pitchFamily="18" charset="0"/>
              </a:rPr>
              <a:t>Sensorama</a:t>
            </a:r>
            <a:r>
              <a:rPr lang="en-US" dirty="0">
                <a:latin typeface="Times New Roman" panose="02020603050405020304" pitchFamily="18" charset="0"/>
              </a:rPr>
              <a:t> Simulator, U.S. Patent 3,050,870, Filed January 10, 1961, issued August 28, 1962.</a:t>
            </a:r>
            <a:endParaRPr lang="sv-SE" dirty="0">
              <a:latin typeface="Times New Roman" panose="02020603050405020304" pitchFamily="18" charset="0"/>
            </a:endParaRPr>
          </a:p>
          <a:p>
            <a:pPr marL="271463" indent="-260350" hangingPunct="0">
              <a:lnSpc>
                <a:spcPts val="1200"/>
              </a:lnSpc>
              <a:spcBef>
                <a:spcPts val="0"/>
              </a:spcBef>
              <a:spcAft>
                <a:spcPts val="600"/>
              </a:spcAft>
              <a:buSzPts val="900"/>
              <a:tabLst>
                <a:tab pos="260350" algn="l"/>
              </a:tabLst>
            </a:pPr>
            <a:r>
              <a:rPr lang="en-US" dirty="0">
                <a:latin typeface="Times New Roman" panose="02020603050405020304" pitchFamily="18" charset="0"/>
              </a:rPr>
              <a:t>[5]	</a:t>
            </a:r>
            <a:r>
              <a:rPr lang="en-US" dirty="0" err="1">
                <a:latin typeface="Times New Roman" panose="02020603050405020304" pitchFamily="18" charset="0"/>
              </a:rPr>
              <a:t>Jofish</a:t>
            </a:r>
            <a:r>
              <a:rPr lang="en-US" dirty="0">
                <a:latin typeface="Times New Roman" panose="02020603050405020304" pitchFamily="18" charset="0"/>
              </a:rPr>
              <a:t> Kaye and Paul </a:t>
            </a:r>
            <a:r>
              <a:rPr lang="en-US" dirty="0" err="1">
                <a:latin typeface="Times New Roman" panose="02020603050405020304" pitchFamily="18" charset="0"/>
              </a:rPr>
              <a:t>Dourish</a:t>
            </a:r>
            <a:r>
              <a:rPr lang="en-US" dirty="0">
                <a:latin typeface="Times New Roman" panose="02020603050405020304" pitchFamily="18" charset="0"/>
              </a:rPr>
              <a:t>. 2014. Special issue on science fiction and ubiquitous computing. Personal Ubiquitous </a:t>
            </a:r>
            <a:r>
              <a:rPr lang="en-US" dirty="0" err="1">
                <a:latin typeface="Times New Roman" panose="02020603050405020304" pitchFamily="18" charset="0"/>
              </a:rPr>
              <a:t>Comput</a:t>
            </a:r>
            <a:r>
              <a:rPr lang="en-US" dirty="0">
                <a:latin typeface="Times New Roman" panose="02020603050405020304" pitchFamily="18" charset="0"/>
              </a:rPr>
              <a:t>. 18, 4 (April 2014), 765-766. http://dx.doi.org/10.1007/s00779-014-0773-4</a:t>
            </a:r>
            <a:endParaRPr lang="sv-SE" dirty="0">
              <a:latin typeface="Times New Roman" panose="02020603050405020304" pitchFamily="18" charset="0"/>
            </a:endParaRPr>
          </a:p>
          <a:p>
            <a:pPr marL="271463" lvl="0" indent="-260350" hangingPunct="0">
              <a:lnSpc>
                <a:spcPts val="1200"/>
              </a:lnSpc>
              <a:spcBef>
                <a:spcPts val="0"/>
              </a:spcBef>
              <a:spcAft>
                <a:spcPts val="600"/>
              </a:spcAft>
              <a:buSzPts val="900"/>
              <a:tabLst>
                <a:tab pos="260350" algn="l"/>
              </a:tabLst>
            </a:pPr>
            <a:r>
              <a:rPr lang="en-US" dirty="0">
                <a:latin typeface="Times New Roman" panose="02020603050405020304" pitchFamily="18" charset="0"/>
              </a:rPr>
              <a:t>[6]	Scott R. </a:t>
            </a:r>
            <a:r>
              <a:rPr lang="en-US" dirty="0" err="1">
                <a:latin typeface="Times New Roman" panose="02020603050405020304" pitchFamily="18" charset="0"/>
              </a:rPr>
              <a:t>Klemmer</a:t>
            </a:r>
            <a:r>
              <a:rPr lang="en-US" dirty="0">
                <a:latin typeface="Times New Roman" panose="02020603050405020304" pitchFamily="18" charset="0"/>
              </a:rPr>
              <a:t>, Michael Thomsen, Ethan Phelps-Goodman, Robert Lee, and James A. </a:t>
            </a:r>
            <a:r>
              <a:rPr lang="en-US" dirty="0" err="1">
                <a:latin typeface="Times New Roman" panose="02020603050405020304" pitchFamily="18" charset="0"/>
              </a:rPr>
              <a:t>Landay</a:t>
            </a:r>
            <a:r>
              <a:rPr lang="en-US" dirty="0">
                <a:latin typeface="Times New Roman" panose="02020603050405020304" pitchFamily="18" charset="0"/>
              </a:rPr>
              <a:t>. 2002. Where do web sites come from?: capturing and interacting with design history. In Proceedings of the Conference on Human Factors  (CHI '02), 1-8. http://doi.acm.org/10.1145/503376.503378</a:t>
            </a:r>
            <a:endParaRPr lang="sv-SE" dirty="0">
              <a:latin typeface="Times New Roman" panose="02020603050405020304" pitchFamily="18" charset="0"/>
            </a:endParaRPr>
          </a:p>
        </p:txBody>
      </p:sp>
    </p:spTree>
    <p:extLst>
      <p:ext uri="{BB962C8B-B14F-4D97-AF65-F5344CB8AC3E}">
        <p14:creationId xmlns:p14="http://schemas.microsoft.com/office/powerpoint/2010/main" val="3229480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1">
            <a:extLst>
              <a:ext uri="{FF2B5EF4-FFF2-40B4-BE49-F238E27FC236}">
                <a16:creationId xmlns:a16="http://schemas.microsoft.com/office/drawing/2014/main" id="{05B3B764-25D8-F64A-987F-E01D071798FA}"/>
              </a:ext>
            </a:extLst>
          </p:cNvPr>
          <p:cNvSpPr txBox="1">
            <a:spLocks/>
          </p:cNvSpPr>
          <p:nvPr/>
        </p:nvSpPr>
        <p:spPr>
          <a:xfrm>
            <a:off x="466725" y="909638"/>
            <a:ext cx="9121775" cy="871661"/>
          </a:xfrm>
          <a:prstGeom prst="rect">
            <a:avLst/>
          </a:prstGeom>
        </p:spPr>
        <p:txBody>
          <a:bodyPr wrap="none" lIns="0" tIns="0" rIns="0" bIns="0" numCol="3" spcCol="216000"/>
          <a:lstStyle>
            <a:lvl1pPr marL="0" indent="0" algn="l" defTabSz="1005864" rtl="0" eaLnBrk="1" latinLnBrk="0" hangingPunct="1">
              <a:lnSpc>
                <a:spcPct val="90000"/>
              </a:lnSpc>
              <a:spcBef>
                <a:spcPts val="1100"/>
              </a:spcBef>
              <a:buFont typeface="Arial" panose="020B0604020202020204" pitchFamily="34" charset="0"/>
              <a:buNone/>
              <a:defRPr lang="en-US" sz="1000" kern="1200" smtClean="0">
                <a:solidFill>
                  <a:schemeClr val="tx1"/>
                </a:solidFill>
                <a:effectLst/>
                <a:latin typeface="Arial" panose="020B0604020202020204" pitchFamily="34" charset="0"/>
                <a:ea typeface="+mn-ea"/>
                <a:cs typeface="Arial" panose="020B0604020202020204" pitchFamily="34" charset="0"/>
              </a:defRPr>
            </a:lvl1pPr>
            <a:lvl2pPr marL="754398" indent="-251466" algn="l" defTabSz="1005864" rtl="0" eaLnBrk="1" latinLnBrk="0" hangingPunct="1">
              <a:lnSpc>
                <a:spcPct val="90000"/>
              </a:lnSpc>
              <a:spcBef>
                <a:spcPts val="550"/>
              </a:spcBef>
              <a:buFont typeface="Arial" panose="020B0604020202020204" pitchFamily="34" charset="0"/>
              <a:buChar char="•"/>
              <a:defRPr sz="2641" kern="1200">
                <a:solidFill>
                  <a:schemeClr val="tx1"/>
                </a:solidFill>
                <a:latin typeface="+mn-lt"/>
                <a:ea typeface="+mn-ea"/>
                <a:cs typeface="+mn-cs"/>
              </a:defRPr>
            </a:lvl2pPr>
            <a:lvl3pPr marL="1257331" indent="-251466" algn="l" defTabSz="1005864"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62"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94"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126"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9058"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91"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922" indent="-251466" algn="l" defTabSz="1005864"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a:lstStyle>
          <a:p>
            <a:pPr marL="271463" lvl="0" indent="-260350" hangingPunct="0">
              <a:lnSpc>
                <a:spcPts val="1100"/>
              </a:lnSpc>
              <a:spcBef>
                <a:spcPts val="0"/>
              </a:spcBef>
              <a:spcAft>
                <a:spcPts val="600"/>
              </a:spcAft>
              <a:buSzPts val="900"/>
              <a:tabLst>
                <a:tab pos="260350" algn="l"/>
              </a:tabLst>
            </a:pPr>
            <a:r>
              <a:rPr lang="en-CA" dirty="0">
                <a:latin typeface="Times New Roman" panose="02020603050405020304" pitchFamily="18" charset="0"/>
              </a:rPr>
              <a:t>[7]	</a:t>
            </a:r>
            <a:r>
              <a:rPr lang="en-CA" dirty="0" err="1">
                <a:latin typeface="Times New Roman" panose="02020603050405020304" pitchFamily="18" charset="0"/>
              </a:rPr>
              <a:t>Psy</a:t>
            </a:r>
            <a:r>
              <a:rPr lang="en-CA" dirty="0">
                <a:latin typeface="Times New Roman" panose="02020603050405020304" pitchFamily="18" charset="0"/>
              </a:rPr>
              <a:t>. 2012. Gangnam Style. Video. (15 July 2012.). Retrieved August 22, 2014 from https://</a:t>
            </a:r>
            <a:r>
              <a:rPr lang="en-CA" dirty="0" err="1">
                <a:latin typeface="Times New Roman" panose="02020603050405020304" pitchFamily="18" charset="0"/>
              </a:rPr>
              <a:t>www.youtube.com</a:t>
            </a:r>
            <a:r>
              <a:rPr lang="en-CA" dirty="0">
                <a:latin typeface="Times New Roman" panose="02020603050405020304" pitchFamily="18" charset="0"/>
              </a:rPr>
              <a:t>/</a:t>
            </a:r>
            <a:r>
              <a:rPr lang="en-CA" dirty="0" err="1">
                <a:latin typeface="Times New Roman" panose="02020603050405020304" pitchFamily="18" charset="0"/>
              </a:rPr>
              <a:t>watch?v</a:t>
            </a:r>
            <a:r>
              <a:rPr lang="en-CA" dirty="0">
                <a:latin typeface="Times New Roman" panose="02020603050405020304" pitchFamily="18" charset="0"/>
              </a:rPr>
              <a:t>=9bZkp7q19f0</a:t>
            </a:r>
          </a:p>
          <a:p>
            <a:pPr marL="271463" lvl="0" indent="-260350" hangingPunct="0">
              <a:lnSpc>
                <a:spcPts val="1100"/>
              </a:lnSpc>
              <a:spcBef>
                <a:spcPts val="0"/>
              </a:spcBef>
              <a:spcAft>
                <a:spcPts val="600"/>
              </a:spcAft>
              <a:buSzPts val="900"/>
              <a:tabLst>
                <a:tab pos="260350" algn="l"/>
              </a:tabLst>
            </a:pPr>
            <a:r>
              <a:rPr lang="en-CA" dirty="0">
                <a:latin typeface="Times New Roman" panose="02020603050405020304" pitchFamily="18" charset="0"/>
              </a:rPr>
              <a:t>[8]	Marilyn Schwartz. 1995. Guidelines for Bias-Free Writing. Indiana University Press.</a:t>
            </a:r>
          </a:p>
          <a:p>
            <a:pPr marL="271463" lvl="0" indent="-260350" hangingPunct="0">
              <a:lnSpc>
                <a:spcPts val="1100"/>
              </a:lnSpc>
              <a:spcBef>
                <a:spcPts val="0"/>
              </a:spcBef>
              <a:spcAft>
                <a:spcPts val="600"/>
              </a:spcAft>
              <a:buSzPts val="900"/>
              <a:tabLst>
                <a:tab pos="260350" algn="l"/>
              </a:tabLst>
            </a:pPr>
            <a:r>
              <a:rPr lang="en-CA" dirty="0">
                <a:latin typeface="Times New Roman" panose="02020603050405020304" pitchFamily="18" charset="0"/>
              </a:rPr>
              <a:t>[9]	Ivan E. Sutherland. 1963. Sketchpad, a Man-Machine Graphical Communication System. </a:t>
            </a:r>
            <a:r>
              <a:rPr lang="en-CA" dirty="0" err="1">
                <a:latin typeface="Times New Roman" panose="02020603050405020304" pitchFamily="18" charset="0"/>
              </a:rPr>
              <a:t>Ph.D</a:t>
            </a:r>
            <a:r>
              <a:rPr lang="en-CA" dirty="0">
                <a:latin typeface="Times New Roman" panose="02020603050405020304" pitchFamily="18" charset="0"/>
              </a:rPr>
              <a:t> Dissertation. MIT, Cambridge, MA.</a:t>
            </a:r>
          </a:p>
          <a:p>
            <a:pPr marL="271463" indent="-260350" hangingPunct="0">
              <a:lnSpc>
                <a:spcPts val="1100"/>
              </a:lnSpc>
              <a:spcBef>
                <a:spcPts val="0"/>
              </a:spcBef>
              <a:spcAft>
                <a:spcPts val="600"/>
              </a:spcAft>
              <a:buSzPts val="900"/>
              <a:tabLst>
                <a:tab pos="260350" algn="l"/>
              </a:tabLst>
            </a:pPr>
            <a:r>
              <a:rPr lang="en-CA" dirty="0">
                <a:latin typeface="Times New Roman" panose="02020603050405020304" pitchFamily="18" charset="0"/>
              </a:rPr>
              <a:t>[10]	Langdon Winner. 1999. Do artifacts have politics? In The Social Shaping of Technology (2nd. ed.), Donald </a:t>
            </a:r>
            <a:r>
              <a:rPr lang="en-CA" dirty="0" err="1">
                <a:latin typeface="Times New Roman" panose="02020603050405020304" pitchFamily="18" charset="0"/>
              </a:rPr>
              <a:t>MacKenzie</a:t>
            </a:r>
            <a:r>
              <a:rPr lang="en-CA" dirty="0">
                <a:latin typeface="Times New Roman" panose="02020603050405020304" pitchFamily="18" charset="0"/>
              </a:rPr>
              <a:t> and Judy </a:t>
            </a:r>
            <a:r>
              <a:rPr lang="en-CA" dirty="0" err="1">
                <a:latin typeface="Times New Roman" panose="02020603050405020304" pitchFamily="18" charset="0"/>
              </a:rPr>
              <a:t>Wajcman</a:t>
            </a:r>
            <a:r>
              <a:rPr lang="en-CA" dirty="0">
                <a:latin typeface="Times New Roman" panose="02020603050405020304" pitchFamily="18" charset="0"/>
              </a:rPr>
              <a:t> (eds.). Open University Press, Buckingham, UK, 28-40.</a:t>
            </a:r>
          </a:p>
          <a:p>
            <a:pPr marL="271463" indent="-260350" hangingPunct="0">
              <a:lnSpc>
                <a:spcPts val="1100"/>
              </a:lnSpc>
              <a:spcBef>
                <a:spcPts val="0"/>
              </a:spcBef>
              <a:spcAft>
                <a:spcPts val="600"/>
              </a:spcAft>
              <a:buSzPts val="900"/>
              <a:tabLst>
                <a:tab pos="260350" algn="l"/>
              </a:tabLst>
            </a:pPr>
            <a:r>
              <a:rPr lang="en-CA" dirty="0">
                <a:latin typeface="Times New Roman" panose="02020603050405020304" pitchFamily="18" charset="0"/>
              </a:rPr>
              <a:t>[11]	Nigel Cross. 2001. </a:t>
            </a:r>
            <a:r>
              <a:rPr lang="en-CA" dirty="0" err="1">
                <a:latin typeface="Times New Roman" panose="02020603050405020304" pitchFamily="18" charset="0"/>
              </a:rPr>
              <a:t>Designerly</a:t>
            </a:r>
            <a:r>
              <a:rPr lang="en-CA" dirty="0">
                <a:latin typeface="Times New Roman" panose="02020603050405020304" pitchFamily="18" charset="0"/>
              </a:rPr>
              <a:t> Ways of Knowing: Design Discipline Versus Design Science. Design Issues Design issues, 17(3), 49-55. </a:t>
            </a:r>
          </a:p>
        </p:txBody>
      </p:sp>
    </p:spTree>
    <p:extLst>
      <p:ext uri="{BB962C8B-B14F-4D97-AF65-F5344CB8AC3E}">
        <p14:creationId xmlns:p14="http://schemas.microsoft.com/office/powerpoint/2010/main" val="477179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23BD370-53DB-B145-AEE5-96FB822158F9}"/>
              </a:ext>
            </a:extLst>
          </p:cNvPr>
          <p:cNvSpPr>
            <a:spLocks/>
          </p:cNvSpPr>
          <p:nvPr/>
        </p:nvSpPr>
        <p:spPr>
          <a:xfrm>
            <a:off x="468000" y="914400"/>
            <a:ext cx="9122400" cy="6102000"/>
          </a:xfrm>
          <a:prstGeom prst="rect">
            <a:avLst/>
          </a:prstGeom>
          <a:solidFill>
            <a:schemeClr val="bg2"/>
          </a:solidFill>
          <a:ln>
            <a:noFill/>
          </a:ln>
        </p:spPr>
        <p:style>
          <a:lnRef idx="2">
            <a:schemeClr val="accent6"/>
          </a:lnRef>
          <a:fillRef idx="1">
            <a:schemeClr val="lt1"/>
          </a:fillRef>
          <a:effectRef idx="0">
            <a:schemeClr val="accent6"/>
          </a:effectRef>
          <a:fontRef idx="minor">
            <a:schemeClr val="dk1"/>
          </a:fontRef>
        </p:style>
        <p:txBody>
          <a:bodyPr lIns="0" tIns="0" rIns="0" bIns="0" rtlCol="0" anchor="ctr"/>
          <a:lstStyle/>
          <a:p>
            <a:pPr algn="ctr"/>
            <a:endParaRPr lang="en-US" sz="1615">
              <a:ln>
                <a:solidFill>
                  <a:sysClr val="windowText" lastClr="000000"/>
                </a:solidFill>
              </a:ln>
              <a:solidFill>
                <a:sysClr val="windowText" lastClr="000000"/>
              </a:solidFill>
            </a:endParaRPr>
          </a:p>
        </p:txBody>
      </p:sp>
      <p:sp>
        <p:nvSpPr>
          <p:cNvPr id="4" name="Rectangle 3">
            <a:extLst>
              <a:ext uri="{FF2B5EF4-FFF2-40B4-BE49-F238E27FC236}">
                <a16:creationId xmlns:a16="http://schemas.microsoft.com/office/drawing/2014/main" id="{A1B6693C-77C9-9E4B-A5A8-8B70787BB3EE}"/>
              </a:ext>
            </a:extLst>
          </p:cNvPr>
          <p:cNvSpPr/>
          <p:nvPr/>
        </p:nvSpPr>
        <p:spPr>
          <a:xfrm>
            <a:off x="468000" y="914400"/>
            <a:ext cx="3337561" cy="2308324"/>
          </a:xfrm>
          <a:prstGeom prst="rect">
            <a:avLst/>
          </a:prstGeom>
        </p:spPr>
        <p:txBody>
          <a:bodyPr wrap="square" lIns="0" tIns="0" rIns="0" bIns="0">
            <a:spAutoFit/>
          </a:bodyPr>
          <a:lstStyle/>
          <a:p>
            <a:pPr algn="just">
              <a:spcAft>
                <a:spcPts val="600"/>
              </a:spcAft>
            </a:pPr>
            <a:r>
              <a:rPr lang="en-US" sz="1000" dirty="0">
                <a:latin typeface="Times New Roman" panose="02020603050405020304" pitchFamily="18" charset="0"/>
              </a:rPr>
              <a:t>The Pictorials format encourages authors to use the space of their submission creatively and supports their design choices. However, authors should aim for keeping their text contents within this grey area which uses the following margins: Top: 2.54 cm (1 in), Bottom: 2.1 cm (0.83 in), Left and Right: 1.3 cm (0,51 in). </a:t>
            </a:r>
          </a:p>
          <a:p>
            <a:pPr algn="just">
              <a:spcAft>
                <a:spcPts val="600"/>
              </a:spcAft>
            </a:pPr>
            <a:r>
              <a:rPr lang="en-US" sz="1000" dirty="0">
                <a:latin typeface="Times New Roman" panose="02020603050405020304" pitchFamily="18" charset="0"/>
              </a:rPr>
              <a:t>You can also keep your visual content within this area; but you can also break out of it if you find that your visual content and layout work better that way (see next page). </a:t>
            </a:r>
          </a:p>
          <a:p>
            <a:pPr algn="just">
              <a:spcAft>
                <a:spcPts val="600"/>
              </a:spcAft>
            </a:pPr>
            <a:r>
              <a:rPr lang="en-US" sz="1000" dirty="0">
                <a:latin typeface="Times New Roman" panose="02020603050405020304" pitchFamily="18" charset="0"/>
              </a:rPr>
              <a:t>As mentioned previously, if accepted, a header and footer as shown on this page with conference and session information as well as page numbers in black type will later be added by Sheridan on your camera-ready PDF submission. You need to make sure these will be legible at least on the first page of </a:t>
            </a:r>
          </a:p>
        </p:txBody>
      </p:sp>
      <p:sp>
        <p:nvSpPr>
          <p:cNvPr id="5" name="Rectangle 4">
            <a:extLst>
              <a:ext uri="{FF2B5EF4-FFF2-40B4-BE49-F238E27FC236}">
                <a16:creationId xmlns:a16="http://schemas.microsoft.com/office/drawing/2014/main" id="{0F7D5837-85E1-6544-B0F0-D67E0FDF9493}"/>
              </a:ext>
            </a:extLst>
          </p:cNvPr>
          <p:cNvSpPr/>
          <p:nvPr/>
        </p:nvSpPr>
        <p:spPr>
          <a:xfrm>
            <a:off x="379032" y="429728"/>
            <a:ext cx="1734903" cy="249620"/>
          </a:xfrm>
          <a:prstGeom prst="rect">
            <a:avLst/>
          </a:prstGeom>
        </p:spPr>
        <p:txBody>
          <a:bodyPr wrap="square">
            <a:spAutoFit/>
          </a:bodyPr>
          <a:lstStyle/>
          <a:p>
            <a:pPr>
              <a:lnSpc>
                <a:spcPct val="120000"/>
              </a:lnSpc>
            </a:pPr>
            <a:r>
              <a:rPr lang="en-US" sz="900" b="1" dirty="0">
                <a:solidFill>
                  <a:srgbClr val="000000"/>
                </a:solidFill>
                <a:latin typeface="Arial" panose="020B0604020202020204" pitchFamily="34" charset="0"/>
                <a:ea typeface="Times" pitchFamily="2" charset="0"/>
                <a:cs typeface="Times" pitchFamily="2" charset="0"/>
              </a:rPr>
              <a:t>Session Title</a:t>
            </a:r>
            <a:endParaRPr lang="en-US" sz="900" dirty="0">
              <a:solidFill>
                <a:srgbClr val="000000"/>
              </a:solidFill>
              <a:latin typeface="Times" pitchFamily="2" charset="0"/>
              <a:ea typeface="Times" pitchFamily="2" charset="0"/>
              <a:cs typeface="Times" pitchFamily="2" charset="0"/>
            </a:endParaRPr>
          </a:p>
        </p:txBody>
      </p:sp>
      <p:sp>
        <p:nvSpPr>
          <p:cNvPr id="8" name="Rectangle 7">
            <a:extLst>
              <a:ext uri="{FF2B5EF4-FFF2-40B4-BE49-F238E27FC236}">
                <a16:creationId xmlns:a16="http://schemas.microsoft.com/office/drawing/2014/main" id="{EDF580A8-B190-E340-80BD-F9F3A42D9722}"/>
              </a:ext>
            </a:extLst>
          </p:cNvPr>
          <p:cNvSpPr/>
          <p:nvPr/>
        </p:nvSpPr>
        <p:spPr>
          <a:xfrm>
            <a:off x="4009374" y="429727"/>
            <a:ext cx="5657425" cy="249620"/>
          </a:xfrm>
          <a:prstGeom prst="rect">
            <a:avLst/>
          </a:prstGeom>
        </p:spPr>
        <p:txBody>
          <a:bodyPr wrap="square">
            <a:spAutoFit/>
          </a:bodyPr>
          <a:lstStyle/>
          <a:p>
            <a:pPr algn="r">
              <a:lnSpc>
                <a:spcPct val="120000"/>
              </a:lnSpc>
            </a:pPr>
            <a:r>
              <a:rPr lang="en-US" sz="900" b="1" dirty="0">
                <a:solidFill>
                  <a:srgbClr val="000000"/>
                </a:solidFill>
                <a:latin typeface="Arial" panose="020B0604020202020204" pitchFamily="34" charset="0"/>
                <a:ea typeface="Times" pitchFamily="2" charset="0"/>
                <a:cs typeface="Times" pitchFamily="2" charset="0"/>
              </a:rPr>
              <a:t>CREATIVITY &amp; COGNITION 2021: JUNE 21-24, VENICE, ITALY</a:t>
            </a:r>
            <a:endParaRPr lang="en-US" sz="900" dirty="0">
              <a:solidFill>
                <a:srgbClr val="000000"/>
              </a:solidFill>
              <a:latin typeface="Times" pitchFamily="2" charset="0"/>
              <a:ea typeface="Times" pitchFamily="2" charset="0"/>
              <a:cs typeface="Times" pitchFamily="2" charset="0"/>
            </a:endParaRPr>
          </a:p>
        </p:txBody>
      </p:sp>
      <p:sp>
        <p:nvSpPr>
          <p:cNvPr id="6" name="Rectangle 5">
            <a:extLst>
              <a:ext uri="{FF2B5EF4-FFF2-40B4-BE49-F238E27FC236}">
                <a16:creationId xmlns:a16="http://schemas.microsoft.com/office/drawing/2014/main" id="{D1D5C481-6ED7-5A47-AF7A-E6DC273D698F}"/>
              </a:ext>
            </a:extLst>
          </p:cNvPr>
          <p:cNvSpPr/>
          <p:nvPr/>
        </p:nvSpPr>
        <p:spPr>
          <a:xfrm>
            <a:off x="4659999" y="7132315"/>
            <a:ext cx="5029200" cy="230832"/>
          </a:xfrm>
          <a:prstGeom prst="rect">
            <a:avLst/>
          </a:prstGeom>
        </p:spPr>
        <p:txBody>
          <a:bodyPr>
            <a:spAutoFit/>
          </a:bodyPr>
          <a:lstStyle/>
          <a:p>
            <a:pPr algn="r">
              <a:spcAft>
                <a:spcPts val="600"/>
              </a:spcAft>
              <a:tabLst>
                <a:tab pos="2743266" algn="ctr"/>
                <a:tab pos="5486531" algn="r"/>
              </a:tabLst>
            </a:pPr>
            <a:r>
              <a:rPr lang="en-US" sz="900" b="1" dirty="0">
                <a:latin typeface="Arial" panose="020B0604020202020204" pitchFamily="34" charset="0"/>
                <a:ea typeface="Times New Roman" panose="02020603050405020304" pitchFamily="18" charset="0"/>
                <a:cs typeface="Arial" panose="020B0604020202020204" pitchFamily="34" charset="0"/>
              </a:rPr>
              <a:t>Page Numbers will be added here and either centered or right-aligned</a:t>
            </a:r>
            <a:endParaRPr lang="en-US" sz="900"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641663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23BD370-53DB-B145-AEE5-96FB822158F9}"/>
              </a:ext>
            </a:extLst>
          </p:cNvPr>
          <p:cNvSpPr>
            <a:spLocks/>
          </p:cNvSpPr>
          <p:nvPr/>
        </p:nvSpPr>
        <p:spPr>
          <a:xfrm>
            <a:off x="1" y="0"/>
            <a:ext cx="10058400" cy="7772400"/>
          </a:xfrm>
          <a:prstGeom prst="rect">
            <a:avLst/>
          </a:prstGeom>
          <a:solidFill>
            <a:schemeClr val="bg2"/>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615">
              <a:ln>
                <a:solidFill>
                  <a:sysClr val="windowText" lastClr="000000"/>
                </a:solidFill>
              </a:ln>
              <a:solidFill>
                <a:sysClr val="windowText" lastClr="000000"/>
              </a:solidFill>
            </a:endParaRPr>
          </a:p>
        </p:txBody>
      </p:sp>
      <p:sp>
        <p:nvSpPr>
          <p:cNvPr id="8" name="Rectangle 7">
            <a:extLst>
              <a:ext uri="{FF2B5EF4-FFF2-40B4-BE49-F238E27FC236}">
                <a16:creationId xmlns:a16="http://schemas.microsoft.com/office/drawing/2014/main" id="{964B9118-F2F5-E24D-877D-C1F511020D2D}"/>
              </a:ext>
            </a:extLst>
          </p:cNvPr>
          <p:cNvSpPr/>
          <p:nvPr/>
        </p:nvSpPr>
        <p:spPr>
          <a:xfrm>
            <a:off x="379032" y="429728"/>
            <a:ext cx="1734903" cy="249620"/>
          </a:xfrm>
          <a:prstGeom prst="rect">
            <a:avLst/>
          </a:prstGeom>
        </p:spPr>
        <p:txBody>
          <a:bodyPr wrap="square">
            <a:spAutoFit/>
          </a:bodyPr>
          <a:lstStyle/>
          <a:p>
            <a:pPr>
              <a:lnSpc>
                <a:spcPct val="120000"/>
              </a:lnSpc>
            </a:pPr>
            <a:r>
              <a:rPr lang="en-US" sz="900" b="1" dirty="0">
                <a:solidFill>
                  <a:srgbClr val="000000"/>
                </a:solidFill>
                <a:latin typeface="Arial" panose="020B0604020202020204" pitchFamily="34" charset="0"/>
                <a:ea typeface="Times" pitchFamily="2" charset="0"/>
                <a:cs typeface="Times" pitchFamily="2" charset="0"/>
              </a:rPr>
              <a:t>Session Title</a:t>
            </a:r>
            <a:endParaRPr lang="en-US" sz="900" dirty="0">
              <a:solidFill>
                <a:srgbClr val="000000"/>
              </a:solidFill>
              <a:latin typeface="Times" pitchFamily="2" charset="0"/>
              <a:ea typeface="Times" pitchFamily="2" charset="0"/>
              <a:cs typeface="Times" pitchFamily="2" charset="0"/>
            </a:endParaRPr>
          </a:p>
        </p:txBody>
      </p:sp>
      <p:sp>
        <p:nvSpPr>
          <p:cNvPr id="9" name="Rectangle 8">
            <a:extLst>
              <a:ext uri="{FF2B5EF4-FFF2-40B4-BE49-F238E27FC236}">
                <a16:creationId xmlns:a16="http://schemas.microsoft.com/office/drawing/2014/main" id="{77F7D246-9FB1-674E-9140-102AC1DB342F}"/>
              </a:ext>
            </a:extLst>
          </p:cNvPr>
          <p:cNvSpPr/>
          <p:nvPr/>
        </p:nvSpPr>
        <p:spPr>
          <a:xfrm>
            <a:off x="4009374" y="429727"/>
            <a:ext cx="5657425" cy="249620"/>
          </a:xfrm>
          <a:prstGeom prst="rect">
            <a:avLst/>
          </a:prstGeom>
        </p:spPr>
        <p:txBody>
          <a:bodyPr wrap="square">
            <a:spAutoFit/>
          </a:bodyPr>
          <a:lstStyle/>
          <a:p>
            <a:pPr algn="r">
              <a:lnSpc>
                <a:spcPct val="120000"/>
              </a:lnSpc>
            </a:pPr>
            <a:r>
              <a:rPr lang="en-US" sz="900" b="1" dirty="0">
                <a:solidFill>
                  <a:srgbClr val="000000"/>
                </a:solidFill>
                <a:latin typeface="Arial" panose="020B0604020202020204" pitchFamily="34" charset="0"/>
                <a:ea typeface="Times" pitchFamily="2" charset="0"/>
                <a:cs typeface="Times" pitchFamily="2" charset="0"/>
              </a:rPr>
              <a:t>CREATIVITY &amp; COGNITION 2021: JUNE 21-24, VENICE, ITALY</a:t>
            </a:r>
            <a:endParaRPr lang="en-US" sz="900" dirty="0">
              <a:solidFill>
                <a:srgbClr val="000000"/>
              </a:solidFill>
              <a:latin typeface="Times" pitchFamily="2" charset="0"/>
              <a:ea typeface="Times" pitchFamily="2" charset="0"/>
              <a:cs typeface="Times" pitchFamily="2" charset="0"/>
            </a:endParaRPr>
          </a:p>
        </p:txBody>
      </p:sp>
      <p:sp>
        <p:nvSpPr>
          <p:cNvPr id="10" name="Rectangle 9">
            <a:extLst>
              <a:ext uri="{FF2B5EF4-FFF2-40B4-BE49-F238E27FC236}">
                <a16:creationId xmlns:a16="http://schemas.microsoft.com/office/drawing/2014/main" id="{3775C57D-59A5-714E-8BEE-D7E6AD8F2338}"/>
              </a:ext>
            </a:extLst>
          </p:cNvPr>
          <p:cNvSpPr/>
          <p:nvPr/>
        </p:nvSpPr>
        <p:spPr>
          <a:xfrm>
            <a:off x="468000" y="914400"/>
            <a:ext cx="3337561" cy="769441"/>
          </a:xfrm>
          <a:prstGeom prst="rect">
            <a:avLst/>
          </a:prstGeom>
        </p:spPr>
        <p:txBody>
          <a:bodyPr wrap="square" lIns="0" tIns="0" rIns="0" bIns="0">
            <a:spAutoFit/>
          </a:bodyPr>
          <a:lstStyle/>
          <a:p>
            <a:pPr algn="just"/>
            <a:r>
              <a:rPr lang="sv-SE" sz="1000" dirty="0">
                <a:latin typeface="Times New Roman" panose="02020603050405020304" pitchFamily="18" charset="0"/>
              </a:rPr>
              <a:t>If </a:t>
            </a:r>
            <a:r>
              <a:rPr lang="sv-SE" sz="1000" dirty="0" err="1">
                <a:latin typeface="Times New Roman" panose="02020603050405020304" pitchFamily="18" charset="0"/>
              </a:rPr>
              <a:t>you</a:t>
            </a:r>
            <a:r>
              <a:rPr lang="sv-SE" sz="1000" dirty="0">
                <a:latin typeface="Times New Roman" panose="02020603050405020304" pitchFamily="18" charset="0"/>
              </a:rPr>
              <a:t> </a:t>
            </a:r>
            <a:r>
              <a:rPr lang="sv-SE" sz="1000" dirty="0" err="1">
                <a:latin typeface="Times New Roman" panose="02020603050405020304" pitchFamily="18" charset="0"/>
              </a:rPr>
              <a:t>decide</a:t>
            </a:r>
            <a:r>
              <a:rPr lang="sv-SE" sz="1000" dirty="0">
                <a:latin typeface="Times New Roman" panose="02020603050405020304" pitchFamily="18" charset="0"/>
              </a:rPr>
              <a:t> to break </a:t>
            </a:r>
            <a:r>
              <a:rPr lang="sv-SE" sz="1000" dirty="0" err="1">
                <a:latin typeface="Times New Roman" panose="02020603050405020304" pitchFamily="18" charset="0"/>
              </a:rPr>
              <a:t>out</a:t>
            </a:r>
            <a:r>
              <a:rPr lang="sv-SE" sz="1000" dirty="0">
                <a:latin typeface="Times New Roman" panose="02020603050405020304" pitchFamily="18" charset="0"/>
              </a:rPr>
              <a:t> </a:t>
            </a:r>
            <a:r>
              <a:rPr lang="sv-SE" sz="1000" dirty="0" err="1">
                <a:latin typeface="Times New Roman" panose="02020603050405020304" pitchFamily="18" charset="0"/>
              </a:rPr>
              <a:t>of</a:t>
            </a:r>
            <a:r>
              <a:rPr lang="sv-SE" sz="1000" dirty="0">
                <a:latin typeface="Times New Roman" panose="02020603050405020304" pitchFamily="18" charset="0"/>
              </a:rPr>
              <a:t> the ‘text’ area </a:t>
            </a:r>
            <a:r>
              <a:rPr lang="sv-SE" sz="1000" dirty="0" err="1">
                <a:latin typeface="Times New Roman" panose="02020603050405020304" pitchFamily="18" charset="0"/>
              </a:rPr>
              <a:t>with</a:t>
            </a:r>
            <a:r>
              <a:rPr lang="sv-SE" sz="1000" dirty="0">
                <a:latin typeface="Times New Roman" panose="02020603050405020304" pitchFamily="18" charset="0"/>
              </a:rPr>
              <a:t> </a:t>
            </a:r>
            <a:r>
              <a:rPr lang="sv-SE" sz="1000" dirty="0" err="1">
                <a:latin typeface="Times New Roman" panose="02020603050405020304" pitchFamily="18" charset="0"/>
              </a:rPr>
              <a:t>visual</a:t>
            </a:r>
            <a:r>
              <a:rPr lang="sv-SE" sz="1000" dirty="0">
                <a:latin typeface="Times New Roman" panose="02020603050405020304" pitchFamily="18" charset="0"/>
              </a:rPr>
              <a:t> </a:t>
            </a:r>
            <a:r>
              <a:rPr lang="sv-SE" sz="1000" dirty="0" err="1">
                <a:latin typeface="Times New Roman" panose="02020603050405020304" pitchFamily="18" charset="0"/>
              </a:rPr>
              <a:t>content</a:t>
            </a:r>
            <a:r>
              <a:rPr lang="sv-SE" sz="1000" dirty="0">
                <a:latin typeface="Times New Roman" panose="02020603050405020304" pitchFamily="18" charset="0"/>
              </a:rPr>
              <a:t>, as </a:t>
            </a:r>
            <a:r>
              <a:rPr lang="sv-SE" sz="1000" dirty="0" err="1">
                <a:latin typeface="Times New Roman" panose="02020603050405020304" pitchFamily="18" charset="0"/>
              </a:rPr>
              <a:t>mentioned</a:t>
            </a:r>
            <a:r>
              <a:rPr lang="sv-SE" sz="1000" dirty="0">
                <a:latin typeface="Times New Roman" panose="02020603050405020304" pitchFamily="18" charset="0"/>
              </a:rPr>
              <a:t> on the </a:t>
            </a:r>
            <a:r>
              <a:rPr lang="sv-SE" sz="1000" dirty="0" err="1">
                <a:latin typeface="Times New Roman" panose="02020603050405020304" pitchFamily="18" charset="0"/>
              </a:rPr>
              <a:t>previous</a:t>
            </a:r>
            <a:r>
              <a:rPr lang="sv-SE" sz="1000" dirty="0">
                <a:latin typeface="Times New Roman" panose="02020603050405020304" pitchFamily="18" charset="0"/>
              </a:rPr>
              <a:t> page, be </a:t>
            </a:r>
            <a:r>
              <a:rPr lang="sv-SE" sz="1000" dirty="0" err="1">
                <a:latin typeface="Times New Roman" panose="02020603050405020304" pitchFamily="18" charset="0"/>
              </a:rPr>
              <a:t>aware</a:t>
            </a:r>
            <a:r>
              <a:rPr lang="sv-SE" sz="1000" dirty="0">
                <a:latin typeface="Times New Roman" panose="02020603050405020304" pitchFamily="18" charset="0"/>
              </a:rPr>
              <a:t> </a:t>
            </a:r>
            <a:r>
              <a:rPr lang="sv-SE" sz="1000" dirty="0" err="1">
                <a:latin typeface="Times New Roman" panose="02020603050405020304" pitchFamily="18" charset="0"/>
              </a:rPr>
              <a:t>that</a:t>
            </a:r>
            <a:r>
              <a:rPr lang="sv-SE" sz="1000" dirty="0">
                <a:latin typeface="Times New Roman" panose="02020603050405020304" pitchFamily="18" charset="0"/>
              </a:rPr>
              <a:t> </a:t>
            </a:r>
            <a:r>
              <a:rPr lang="sv-SE" sz="1000" dirty="0" err="1">
                <a:latin typeface="Times New Roman" panose="02020603050405020304" pitchFamily="18" charset="0"/>
              </a:rPr>
              <a:t>if</a:t>
            </a:r>
            <a:r>
              <a:rPr lang="sv-SE" sz="1000" dirty="0">
                <a:latin typeface="Times New Roman" panose="02020603050405020304" pitchFamily="18" charset="0"/>
              </a:rPr>
              <a:t> </a:t>
            </a:r>
            <a:r>
              <a:rPr lang="sv-SE" sz="1000" dirty="0" err="1">
                <a:latin typeface="Times New Roman" panose="02020603050405020304" pitchFamily="18" charset="0"/>
              </a:rPr>
              <a:t>accepted</a:t>
            </a:r>
            <a:r>
              <a:rPr lang="sv-SE" sz="1000" dirty="0">
                <a:latin typeface="Times New Roman" panose="02020603050405020304" pitchFamily="18" charset="0"/>
              </a:rPr>
              <a:t>, a </a:t>
            </a:r>
            <a:r>
              <a:rPr lang="sv-SE" sz="1000" dirty="0" err="1">
                <a:latin typeface="Times New Roman" panose="02020603050405020304" pitchFamily="18" charset="0"/>
              </a:rPr>
              <a:t>header</a:t>
            </a:r>
            <a:r>
              <a:rPr lang="sv-SE" sz="1000" dirty="0">
                <a:latin typeface="Times New Roman" panose="02020603050405020304" pitchFamily="18" charset="0"/>
              </a:rPr>
              <a:t> as </a:t>
            </a:r>
            <a:r>
              <a:rPr lang="sv-SE" sz="1000" dirty="0" err="1">
                <a:latin typeface="Times New Roman" panose="02020603050405020304" pitchFamily="18" charset="0"/>
              </a:rPr>
              <a:t>shown</a:t>
            </a:r>
            <a:r>
              <a:rPr lang="sv-SE" sz="1000" dirty="0">
                <a:latin typeface="Times New Roman" panose="02020603050405020304" pitchFamily="18" charset="0"/>
              </a:rPr>
              <a:t> on </a:t>
            </a:r>
            <a:r>
              <a:rPr lang="sv-SE" sz="1000" dirty="0" err="1">
                <a:latin typeface="Times New Roman" panose="02020603050405020304" pitchFamily="18" charset="0"/>
              </a:rPr>
              <a:t>this</a:t>
            </a:r>
            <a:r>
              <a:rPr lang="sv-SE" sz="1000" dirty="0">
                <a:latin typeface="Times New Roman" panose="02020603050405020304" pitchFamily="18" charset="0"/>
              </a:rPr>
              <a:t> site and a </a:t>
            </a:r>
            <a:r>
              <a:rPr lang="sv-SE" sz="1000" dirty="0" err="1">
                <a:latin typeface="Times New Roman" panose="02020603050405020304" pitchFamily="18" charset="0"/>
              </a:rPr>
              <a:t>footer</a:t>
            </a:r>
            <a:r>
              <a:rPr lang="sv-SE" sz="1000" dirty="0">
                <a:latin typeface="Times New Roman" panose="02020603050405020304" pitchFamily="18" charset="0"/>
              </a:rPr>
              <a:t> </a:t>
            </a:r>
            <a:r>
              <a:rPr lang="sv-SE" sz="1000" dirty="0" err="1">
                <a:latin typeface="Times New Roman" panose="02020603050405020304" pitchFamily="18" charset="0"/>
              </a:rPr>
              <a:t>with</a:t>
            </a:r>
            <a:r>
              <a:rPr lang="sv-SE" sz="1000" dirty="0">
                <a:latin typeface="Times New Roman" panose="02020603050405020304" pitchFamily="18" charset="0"/>
              </a:rPr>
              <a:t> page </a:t>
            </a:r>
            <a:r>
              <a:rPr lang="sv-SE" sz="1000" dirty="0" err="1">
                <a:latin typeface="Times New Roman" panose="02020603050405020304" pitchFamily="18" charset="0"/>
              </a:rPr>
              <a:t>number</a:t>
            </a:r>
            <a:r>
              <a:rPr lang="sv-SE" sz="1000" dirty="0">
                <a:latin typeface="Times New Roman" panose="02020603050405020304" pitchFamily="18" charset="0"/>
              </a:rPr>
              <a:t> </a:t>
            </a:r>
            <a:r>
              <a:rPr lang="sv-SE" sz="1000" dirty="0" err="1">
                <a:latin typeface="Times New Roman" panose="02020603050405020304" pitchFamily="18" charset="0"/>
              </a:rPr>
              <a:t>may</a:t>
            </a:r>
            <a:r>
              <a:rPr lang="sv-SE" sz="1000" dirty="0">
                <a:latin typeface="Times New Roman" panose="02020603050405020304" pitchFamily="18" charset="0"/>
              </a:rPr>
              <a:t> later be </a:t>
            </a:r>
            <a:r>
              <a:rPr lang="sv-SE" sz="1000" dirty="0" err="1">
                <a:latin typeface="Times New Roman" panose="02020603050405020304" pitchFamily="18" charset="0"/>
              </a:rPr>
              <a:t>added</a:t>
            </a:r>
            <a:r>
              <a:rPr lang="sv-SE" sz="1000" dirty="0">
                <a:latin typeface="Times New Roman" panose="02020603050405020304" pitchFamily="18" charset="0"/>
              </a:rPr>
              <a:t> by Sheridan. </a:t>
            </a:r>
            <a:r>
              <a:rPr lang="sv-SE" sz="1000" dirty="0" err="1">
                <a:latin typeface="Times New Roman" panose="02020603050405020304" pitchFamily="18" charset="0"/>
              </a:rPr>
              <a:t>Please</a:t>
            </a:r>
            <a:r>
              <a:rPr lang="sv-SE" sz="1000" dirty="0">
                <a:latin typeface="Times New Roman" panose="02020603050405020304" pitchFamily="18" charset="0"/>
              </a:rPr>
              <a:t> make sure </a:t>
            </a:r>
            <a:r>
              <a:rPr lang="sv-SE" sz="1000" dirty="0" err="1">
                <a:latin typeface="Times New Roman" panose="02020603050405020304" pitchFamily="18" charset="0"/>
              </a:rPr>
              <a:t>you</a:t>
            </a:r>
            <a:r>
              <a:rPr lang="sv-SE" sz="1000" dirty="0">
                <a:latin typeface="Times New Roman" panose="02020603050405020304" pitchFamily="18" charset="0"/>
              </a:rPr>
              <a:t> </a:t>
            </a:r>
            <a:r>
              <a:rPr lang="sv-SE" sz="1000" dirty="0" err="1">
                <a:latin typeface="Times New Roman" panose="02020603050405020304" pitchFamily="18" charset="0"/>
              </a:rPr>
              <a:t>remove</a:t>
            </a:r>
            <a:r>
              <a:rPr lang="sv-SE" sz="1000" dirty="0">
                <a:latin typeface="Times New Roman" panose="02020603050405020304" pitchFamily="18" charset="0"/>
              </a:rPr>
              <a:t> </a:t>
            </a:r>
            <a:r>
              <a:rPr lang="sv-SE" sz="1000" dirty="0" err="1">
                <a:latin typeface="Times New Roman" panose="02020603050405020304" pitchFamily="18" charset="0"/>
              </a:rPr>
              <a:t>any</a:t>
            </a:r>
            <a:r>
              <a:rPr lang="sv-SE" sz="1000" dirty="0">
                <a:latin typeface="Times New Roman" panose="02020603050405020304" pitchFamily="18" charset="0"/>
              </a:rPr>
              <a:t> </a:t>
            </a:r>
            <a:r>
              <a:rPr lang="sv-SE" sz="1000" dirty="0" err="1">
                <a:latin typeface="Times New Roman" panose="02020603050405020304" pitchFamily="18" charset="0"/>
              </a:rPr>
              <a:t>such</a:t>
            </a:r>
            <a:r>
              <a:rPr lang="sv-SE" sz="1000" dirty="0">
                <a:latin typeface="Times New Roman" panose="02020603050405020304" pitchFamily="18" charset="0"/>
              </a:rPr>
              <a:t> </a:t>
            </a:r>
            <a:r>
              <a:rPr lang="sv-SE" sz="1000" dirty="0" err="1">
                <a:latin typeface="Times New Roman" panose="02020603050405020304" pitchFamily="18" charset="0"/>
              </a:rPr>
              <a:t>headers</a:t>
            </a:r>
            <a:r>
              <a:rPr lang="sv-SE" sz="1000" dirty="0">
                <a:latin typeface="Times New Roman" panose="02020603050405020304" pitchFamily="18" charset="0"/>
              </a:rPr>
              <a:t> and </a:t>
            </a:r>
            <a:r>
              <a:rPr lang="sv-SE" sz="1000" dirty="0" err="1">
                <a:latin typeface="Times New Roman" panose="02020603050405020304" pitchFamily="18" charset="0"/>
              </a:rPr>
              <a:t>footers</a:t>
            </a:r>
            <a:r>
              <a:rPr lang="sv-SE" sz="1000" dirty="0">
                <a:latin typeface="Times New Roman" panose="02020603050405020304" pitchFamily="18" charset="0"/>
              </a:rPr>
              <a:t> on </a:t>
            </a:r>
            <a:r>
              <a:rPr lang="sv-SE" sz="1000" dirty="0" err="1">
                <a:latin typeface="Times New Roman" panose="02020603050405020304" pitchFamily="18" charset="0"/>
              </a:rPr>
              <a:t>your</a:t>
            </a:r>
            <a:r>
              <a:rPr lang="sv-SE" sz="1000" dirty="0">
                <a:latin typeface="Times New Roman" panose="02020603050405020304" pitchFamily="18" charset="0"/>
              </a:rPr>
              <a:t> </a:t>
            </a:r>
            <a:r>
              <a:rPr lang="sv-SE" sz="1000" dirty="0" err="1">
                <a:latin typeface="Times New Roman" panose="02020603050405020304" pitchFamily="18" charset="0"/>
              </a:rPr>
              <a:t>camera</a:t>
            </a:r>
            <a:r>
              <a:rPr lang="sv-SE" sz="1000" dirty="0">
                <a:latin typeface="Times New Roman" panose="02020603050405020304" pitchFamily="18" charset="0"/>
              </a:rPr>
              <a:t>-ready submission.</a:t>
            </a:r>
          </a:p>
        </p:txBody>
      </p:sp>
      <p:sp>
        <p:nvSpPr>
          <p:cNvPr id="11" name="Rectangle 10">
            <a:extLst>
              <a:ext uri="{FF2B5EF4-FFF2-40B4-BE49-F238E27FC236}">
                <a16:creationId xmlns:a16="http://schemas.microsoft.com/office/drawing/2014/main" id="{C5EF5CAA-7D80-B147-8D17-C76FFB51F8E2}"/>
              </a:ext>
            </a:extLst>
          </p:cNvPr>
          <p:cNvSpPr/>
          <p:nvPr/>
        </p:nvSpPr>
        <p:spPr>
          <a:xfrm>
            <a:off x="4659999" y="7132315"/>
            <a:ext cx="5029200" cy="230832"/>
          </a:xfrm>
          <a:prstGeom prst="rect">
            <a:avLst/>
          </a:prstGeom>
        </p:spPr>
        <p:txBody>
          <a:bodyPr>
            <a:spAutoFit/>
          </a:bodyPr>
          <a:lstStyle/>
          <a:p>
            <a:pPr algn="r">
              <a:spcAft>
                <a:spcPts val="600"/>
              </a:spcAft>
              <a:tabLst>
                <a:tab pos="2743266" algn="ctr"/>
                <a:tab pos="5486531" algn="r"/>
              </a:tabLst>
            </a:pPr>
            <a:r>
              <a:rPr lang="en-US" sz="900" b="1" dirty="0">
                <a:latin typeface="Arial" panose="020B0604020202020204" pitchFamily="34" charset="0"/>
                <a:ea typeface="Times New Roman" panose="02020603050405020304" pitchFamily="18" charset="0"/>
                <a:cs typeface="Arial" panose="020B0604020202020204" pitchFamily="34" charset="0"/>
              </a:rPr>
              <a:t>Page Numbers will be added here and either centered or right-aligned</a:t>
            </a:r>
            <a:endParaRPr lang="en-US" sz="900"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8344095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669</TotalTime>
  <Words>3296</Words>
  <Application>Microsoft Office PowerPoint</Application>
  <PresentationFormat>Custom</PresentationFormat>
  <Paragraphs>145</Paragraphs>
  <Slides>6</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Symbol</vt:lpstr>
      <vt:lpstr>Times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Devendorf</dc:creator>
  <cp:lastModifiedBy>Blevis, Eli B.</cp:lastModifiedBy>
  <cp:revision>55</cp:revision>
  <dcterms:created xsi:type="dcterms:W3CDTF">2019-11-19T22:23:57Z</dcterms:created>
  <dcterms:modified xsi:type="dcterms:W3CDTF">2020-06-09T19:06:19Z</dcterms:modified>
</cp:coreProperties>
</file>